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5"/>
  </p:notesMasterIdLst>
  <p:handoutMasterIdLst>
    <p:handoutMasterId r:id="rId56"/>
  </p:handoutMasterIdLst>
  <p:sldIdLst>
    <p:sldId id="627" r:id="rId2"/>
    <p:sldId id="749" r:id="rId3"/>
    <p:sldId id="750" r:id="rId4"/>
    <p:sldId id="751" r:id="rId5"/>
    <p:sldId id="670" r:id="rId6"/>
    <p:sldId id="672" r:id="rId7"/>
    <p:sldId id="642" r:id="rId8"/>
    <p:sldId id="656" r:id="rId9"/>
    <p:sldId id="705" r:id="rId10"/>
    <p:sldId id="727" r:id="rId11"/>
    <p:sldId id="701" r:id="rId12"/>
    <p:sldId id="713" r:id="rId13"/>
    <p:sldId id="723" r:id="rId14"/>
    <p:sldId id="714" r:id="rId15"/>
    <p:sldId id="729" r:id="rId16"/>
    <p:sldId id="730" r:id="rId17"/>
    <p:sldId id="702" r:id="rId18"/>
    <p:sldId id="716" r:id="rId19"/>
    <p:sldId id="724" r:id="rId20"/>
    <p:sldId id="715" r:id="rId21"/>
    <p:sldId id="744" r:id="rId22"/>
    <p:sldId id="706" r:id="rId23"/>
    <p:sldId id="731" r:id="rId24"/>
    <p:sldId id="717" r:id="rId25"/>
    <p:sldId id="718" r:id="rId26"/>
    <p:sldId id="725" r:id="rId27"/>
    <p:sldId id="719" r:id="rId28"/>
    <p:sldId id="745" r:id="rId29"/>
    <p:sldId id="732" r:id="rId30"/>
    <p:sldId id="720" r:id="rId31"/>
    <p:sldId id="721" r:id="rId32"/>
    <p:sldId id="726" r:id="rId33"/>
    <p:sldId id="722" r:id="rId34"/>
    <p:sldId id="746" r:id="rId35"/>
    <p:sldId id="733" r:id="rId36"/>
    <p:sldId id="734" r:id="rId37"/>
    <p:sldId id="735" r:id="rId38"/>
    <p:sldId id="736" r:id="rId39"/>
    <p:sldId id="737" r:id="rId40"/>
    <p:sldId id="738" r:id="rId41"/>
    <p:sldId id="747" r:id="rId42"/>
    <p:sldId id="739" r:id="rId43"/>
    <p:sldId id="740" r:id="rId44"/>
    <p:sldId id="741" r:id="rId45"/>
    <p:sldId id="742" r:id="rId46"/>
    <p:sldId id="743" r:id="rId47"/>
    <p:sldId id="748" r:id="rId48"/>
    <p:sldId id="753" r:id="rId49"/>
    <p:sldId id="754" r:id="rId50"/>
    <p:sldId id="755" r:id="rId51"/>
    <p:sldId id="756" r:id="rId52"/>
    <p:sldId id="683" r:id="rId53"/>
    <p:sldId id="757" r:id="rId54"/>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e Quirante" initials="SQ" lastIdx="11" clrIdx="0">
    <p:extLst/>
  </p:cmAuthor>
  <p:cmAuthor id="2" name="Verns Quintana" initials="VQ"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732"/>
    <a:srgbClr val="FFCC66"/>
    <a:srgbClr val="F1E83B"/>
    <a:srgbClr val="FFFF66"/>
    <a:srgbClr val="C3D69B"/>
    <a:srgbClr val="D6EB94"/>
    <a:srgbClr val="EBABBE"/>
    <a:srgbClr val="FFFF99"/>
    <a:srgbClr val="C96009"/>
    <a:srgbClr val="CBF4B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1" autoAdjust="0"/>
    <p:restoredTop sz="94280" autoAdjust="0"/>
  </p:normalViewPr>
  <p:slideViewPr>
    <p:cSldViewPr snapToGrid="0" snapToObjects="1">
      <p:cViewPr varScale="1">
        <p:scale>
          <a:sx n="74" d="100"/>
          <a:sy n="74" d="100"/>
        </p:scale>
        <p:origin x="1248" y="72"/>
      </p:cViewPr>
      <p:guideLst>
        <p:guide orient="horz" pos="2183"/>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sus\Desktop\School%20Readiness%20version%20usec%20jess\SY%202018-2019%20absorbing%20capacit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sus\Desktop\Absorptive%20Capacity\SY%202018-2019%20absorbing%20capacity.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explosion val="16"/>
            <c:spPr>
              <a:solidFill>
                <a:srgbClr val="00B0F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86D8-48B6-94A1-AF3FE57E1DDD}"/>
              </c:ext>
            </c:extLst>
          </c:dPt>
          <c:dPt>
            <c:idx val="1"/>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86D8-48B6-94A1-AF3FE57E1DDD}"/>
              </c:ext>
            </c:extLst>
          </c:dPt>
          <c:dLbls>
            <c:dLbl>
              <c:idx val="0"/>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fld id="{6562944A-9834-4751-A9C2-B3A42C5AE702}" type="CATEGORYNAME">
                      <a:rPr lang="en-US" smtClean="0"/>
                      <a:pPr>
                        <a:defRPr/>
                      </a:pPr>
                      <a:t>[CATEGORY NAME]</a:t>
                    </a:fld>
                    <a:r>
                      <a:rPr lang="en-US" baseline="0" dirty="0" smtClean="0"/>
                      <a:t> </a:t>
                    </a:r>
                    <a:fld id="{1635D54C-0A8B-460C-9371-421B0D87B1E4}" type="VALUE">
                      <a:rPr lang="en-US" baseline="0" smtClean="0"/>
                      <a:pPr>
                        <a:defRPr/>
                      </a:pPr>
                      <a:t>[VALUE]</a:t>
                    </a:fld>
                    <a:endParaRPr lang="en-US" baseline="0" dirty="0" smtClean="0"/>
                  </a:p>
                  <a:p>
                    <a:pPr>
                      <a:defRPr/>
                    </a:pPr>
                    <a:r>
                      <a:rPr lang="en-US" baseline="0" dirty="0" smtClean="0"/>
                      <a:t> </a:t>
                    </a:r>
                    <a:fld id="{3DF88D35-2F7F-4106-8D33-689FB93C625A}" type="PERCENTAGE">
                      <a:rPr lang="en-US" baseline="0"/>
                      <a:pPr>
                        <a:defRPr/>
                      </a:pPr>
                      <a:t>[PERCENTAGE]</a:t>
                    </a:fld>
                    <a:endParaRPr lang="en-US" baseline="0" dirty="0" smtClean="0"/>
                  </a:p>
                </c:rich>
              </c:tx>
              <c:spPr>
                <a:solidFill>
                  <a:prstClr val="white"/>
                </a:solidFill>
                <a:ln>
                  <a:solidFill>
                    <a:srgbClr val="4F81BD"/>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86D8-48B6-94A1-AF3FE57E1DDD}"/>
                </c:ex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Lst>
            </c:dLbl>
            <c:dLbl>
              <c:idx val="1"/>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fld id="{064B1011-C0E9-4AF8-83F6-BB079E5F132E}" type="CATEGORYNAME">
                      <a:rPr lang="en-US" smtClean="0"/>
                      <a:pPr>
                        <a:defRPr>
                          <a:solidFill>
                            <a:schemeClr val="accent1"/>
                          </a:solidFill>
                        </a:defRPr>
                      </a:pPr>
                      <a:t>[CATEGORY NAME]</a:t>
                    </a:fld>
                    <a:endParaRPr lang="en-US" dirty="0" smtClean="0"/>
                  </a:p>
                  <a:p>
                    <a:pPr>
                      <a:defRPr>
                        <a:solidFill>
                          <a:schemeClr val="accent1"/>
                        </a:solidFill>
                      </a:defRPr>
                    </a:pPr>
                    <a:r>
                      <a:rPr lang="en-US" baseline="0" dirty="0" smtClean="0"/>
                      <a:t> </a:t>
                    </a:r>
                    <a:fld id="{DA63A21C-3A12-4CAB-9B96-D90C12E6AC70}" type="VALUE">
                      <a:rPr lang="en-US" baseline="0" smtClean="0"/>
                      <a:pPr>
                        <a:defRPr>
                          <a:solidFill>
                            <a:schemeClr val="accent1"/>
                          </a:solidFill>
                        </a:defRPr>
                      </a:pPr>
                      <a:t>[VALUE]</a:t>
                    </a:fld>
                    <a:endParaRPr lang="en-US" baseline="0" dirty="0" smtClean="0"/>
                  </a:p>
                  <a:p>
                    <a:pPr>
                      <a:defRPr>
                        <a:solidFill>
                          <a:schemeClr val="accent1"/>
                        </a:solidFill>
                      </a:defRPr>
                    </a:pPr>
                    <a:r>
                      <a:rPr lang="en-US" baseline="0" dirty="0" smtClean="0"/>
                      <a:t> </a:t>
                    </a:r>
                    <a:fld id="{7DA41C6B-A1D7-4689-A7F6-D1702541D318}" type="PERCENTAGE">
                      <a:rPr lang="en-US" baseline="0"/>
                      <a:pPr>
                        <a:defRPr>
                          <a:solidFill>
                            <a:schemeClr val="accent1"/>
                          </a:solidFill>
                        </a:defRPr>
                      </a:pPr>
                      <a:t>[PERCENTAGE]</a:t>
                    </a:fld>
                    <a:endParaRPr lang="en-US" baseline="0" dirty="0" smtClean="0"/>
                  </a:p>
                </c:rich>
              </c:tx>
              <c:spPr>
                <a:solidFill>
                  <a:prstClr val="white"/>
                </a:solidFill>
                <a:ln>
                  <a:solidFill>
                    <a:srgbClr val="4F81BD"/>
                  </a:solidFill>
                </a:ln>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86D8-48B6-94A1-AF3FE57E1DDD}"/>
                </c:ex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Lst>
            </c:dLbl>
            <c:spPr>
              <a:solidFill>
                <a:prstClr val="white"/>
              </a:solidFill>
              <a:ln>
                <a:solidFill>
                  <a:srgbClr val="4F81BD"/>
                </a:solidFill>
              </a:ln>
              <a:effectLst/>
            </c:sp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'ES Graph'!$AZ$6:$AZ$7</c:f>
              <c:strCache>
                <c:ptCount val="2"/>
                <c:pt idx="0">
                  <c:v>Can Accommodate </c:v>
                </c:pt>
                <c:pt idx="1">
                  <c:v>Can No Longer Accommodate</c:v>
                </c:pt>
              </c:strCache>
            </c:strRef>
          </c:cat>
          <c:val>
            <c:numRef>
              <c:f>'ES Graph'!$BA$6:$BA$7</c:f>
              <c:numCache>
                <c:formatCode>#,##0</c:formatCode>
                <c:ptCount val="2"/>
                <c:pt idx="0">
                  <c:v>37560</c:v>
                </c:pt>
                <c:pt idx="1">
                  <c:v>1462</c:v>
                </c:pt>
              </c:numCache>
            </c:numRef>
          </c:val>
          <c:extLst xmlns:c16r2="http://schemas.microsoft.com/office/drawing/2015/06/chart">
            <c:ext xmlns:c16="http://schemas.microsoft.com/office/drawing/2014/chart" uri="{C3380CC4-5D6E-409C-BE32-E72D297353CC}">
              <c16:uniqueId val="{00000004-86D8-48B6-94A1-AF3FE57E1DDD}"/>
            </c:ext>
          </c:extLst>
        </c:ser>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'JHS Graph'!$N$5</c:f>
              <c:strCache>
                <c:ptCount val="1"/>
                <c:pt idx="0">
                  <c:v>No.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Graph'!$M$6:$M$22</c:f>
              <c:strCache>
                <c:ptCount val="17"/>
                <c:pt idx="0">
                  <c:v>ARMM</c:v>
                </c:pt>
                <c:pt idx="1">
                  <c:v>NCR</c:v>
                </c:pt>
                <c:pt idx="2">
                  <c:v>CAR</c:v>
                </c:pt>
                <c:pt idx="3">
                  <c:v>CARAGA</c:v>
                </c:pt>
                <c:pt idx="4">
                  <c:v>Region X</c:v>
                </c:pt>
                <c:pt idx="5">
                  <c:v>Region IX</c:v>
                </c:pt>
                <c:pt idx="6">
                  <c:v>Region XI</c:v>
                </c:pt>
                <c:pt idx="7">
                  <c:v>Region IV-B</c:v>
                </c:pt>
                <c:pt idx="8">
                  <c:v>Region II</c:v>
                </c:pt>
                <c:pt idx="9">
                  <c:v>Region XII</c:v>
                </c:pt>
                <c:pt idx="10">
                  <c:v>Region VIII</c:v>
                </c:pt>
                <c:pt idx="11">
                  <c:v>Region I</c:v>
                </c:pt>
                <c:pt idx="12">
                  <c:v>Region VII</c:v>
                </c:pt>
                <c:pt idx="13">
                  <c:v>Region VI</c:v>
                </c:pt>
                <c:pt idx="14">
                  <c:v>Region IV-A</c:v>
                </c:pt>
                <c:pt idx="15">
                  <c:v>Region V</c:v>
                </c:pt>
                <c:pt idx="16">
                  <c:v>Region III</c:v>
                </c:pt>
              </c:strCache>
            </c:strRef>
          </c:cat>
          <c:val>
            <c:numRef>
              <c:f>'JHS Graph'!$N$6:$N$22</c:f>
              <c:numCache>
                <c:formatCode>_-* #,##0_-;\-* #,##0_-;_-* "-"??_-;_-@_-</c:formatCode>
                <c:ptCount val="17"/>
                <c:pt idx="0">
                  <c:v>219</c:v>
                </c:pt>
                <c:pt idx="1">
                  <c:v>241</c:v>
                </c:pt>
                <c:pt idx="2">
                  <c:v>271</c:v>
                </c:pt>
                <c:pt idx="3">
                  <c:v>334</c:v>
                </c:pt>
                <c:pt idx="4">
                  <c:v>339</c:v>
                </c:pt>
                <c:pt idx="5">
                  <c:v>342</c:v>
                </c:pt>
                <c:pt idx="6">
                  <c:v>365</c:v>
                </c:pt>
                <c:pt idx="7">
                  <c:v>371</c:v>
                </c:pt>
                <c:pt idx="8">
                  <c:v>372</c:v>
                </c:pt>
                <c:pt idx="9">
                  <c:v>455</c:v>
                </c:pt>
                <c:pt idx="10">
                  <c:v>505</c:v>
                </c:pt>
                <c:pt idx="11">
                  <c:v>523</c:v>
                </c:pt>
                <c:pt idx="12">
                  <c:v>590</c:v>
                </c:pt>
                <c:pt idx="13">
                  <c:v>623</c:v>
                </c:pt>
                <c:pt idx="14">
                  <c:v>631</c:v>
                </c:pt>
                <c:pt idx="15">
                  <c:v>644</c:v>
                </c:pt>
                <c:pt idx="16">
                  <c:v>648</c:v>
                </c:pt>
              </c:numCache>
            </c:numRef>
          </c:val>
          <c:extLst xmlns:c16r2="http://schemas.microsoft.com/office/drawing/2015/06/chart">
            <c:ext xmlns:c16="http://schemas.microsoft.com/office/drawing/2014/chart" uri="{C3380CC4-5D6E-409C-BE32-E72D297353CC}">
              <c16:uniqueId val="{00000000-D986-487A-94F6-3E0F19C15404}"/>
            </c:ext>
          </c:extLst>
        </c:ser>
        <c:ser>
          <c:idx val="1"/>
          <c:order val="1"/>
          <c:tx>
            <c:strRef>
              <c:f>'JHS Graph'!$O$5</c:f>
              <c:strCache>
                <c:ptCount val="1"/>
                <c:pt idx="0">
                  <c:v>No.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Graph'!$M$6:$M$22</c:f>
              <c:strCache>
                <c:ptCount val="17"/>
                <c:pt idx="0">
                  <c:v>ARMM</c:v>
                </c:pt>
                <c:pt idx="1">
                  <c:v>NCR</c:v>
                </c:pt>
                <c:pt idx="2">
                  <c:v>CAR</c:v>
                </c:pt>
                <c:pt idx="3">
                  <c:v>CARAGA</c:v>
                </c:pt>
                <c:pt idx="4">
                  <c:v>Region X</c:v>
                </c:pt>
                <c:pt idx="5">
                  <c:v>Region IX</c:v>
                </c:pt>
                <c:pt idx="6">
                  <c:v>Region XI</c:v>
                </c:pt>
                <c:pt idx="7">
                  <c:v>Region IV-B</c:v>
                </c:pt>
                <c:pt idx="8">
                  <c:v>Region II</c:v>
                </c:pt>
                <c:pt idx="9">
                  <c:v>Region XII</c:v>
                </c:pt>
                <c:pt idx="10">
                  <c:v>Region VIII</c:v>
                </c:pt>
                <c:pt idx="11">
                  <c:v>Region I</c:v>
                </c:pt>
                <c:pt idx="12">
                  <c:v>Region VII</c:v>
                </c:pt>
                <c:pt idx="13">
                  <c:v>Region VI</c:v>
                </c:pt>
                <c:pt idx="14">
                  <c:v>Region IV-A</c:v>
                </c:pt>
                <c:pt idx="15">
                  <c:v>Region V</c:v>
                </c:pt>
                <c:pt idx="16">
                  <c:v>Region III</c:v>
                </c:pt>
              </c:strCache>
            </c:strRef>
          </c:cat>
          <c:val>
            <c:numRef>
              <c:f>'JHS Graph'!$O$6:$O$22</c:f>
              <c:numCache>
                <c:formatCode>0</c:formatCode>
                <c:ptCount val="17"/>
                <c:pt idx="0">
                  <c:v>87</c:v>
                </c:pt>
                <c:pt idx="1">
                  <c:v>31</c:v>
                </c:pt>
                <c:pt idx="2">
                  <c:v>37</c:v>
                </c:pt>
                <c:pt idx="3">
                  <c:v>92</c:v>
                </c:pt>
                <c:pt idx="4">
                  <c:v>119</c:v>
                </c:pt>
                <c:pt idx="5">
                  <c:v>71</c:v>
                </c:pt>
                <c:pt idx="6">
                  <c:v>76</c:v>
                </c:pt>
                <c:pt idx="7">
                  <c:v>65</c:v>
                </c:pt>
                <c:pt idx="8">
                  <c:v>47</c:v>
                </c:pt>
                <c:pt idx="9">
                  <c:v>115</c:v>
                </c:pt>
                <c:pt idx="10">
                  <c:v>46</c:v>
                </c:pt>
                <c:pt idx="11">
                  <c:v>40</c:v>
                </c:pt>
                <c:pt idx="12">
                  <c:v>283</c:v>
                </c:pt>
                <c:pt idx="13">
                  <c:v>86</c:v>
                </c:pt>
                <c:pt idx="14">
                  <c:v>87</c:v>
                </c:pt>
                <c:pt idx="15">
                  <c:v>55</c:v>
                </c:pt>
                <c:pt idx="16">
                  <c:v>83</c:v>
                </c:pt>
              </c:numCache>
            </c:numRef>
          </c:val>
          <c:extLst xmlns:c16r2="http://schemas.microsoft.com/office/drawing/2015/06/chart">
            <c:ext xmlns:c16="http://schemas.microsoft.com/office/drawing/2014/chart" uri="{C3380CC4-5D6E-409C-BE32-E72D297353CC}">
              <c16:uniqueId val="{00000001-D986-487A-94F6-3E0F19C15404}"/>
            </c:ext>
          </c:extLst>
        </c:ser>
        <c:dLbls>
          <c:dLblPos val="inBase"/>
          <c:showLegendKey val="0"/>
          <c:showVal val="1"/>
          <c:showCatName val="0"/>
          <c:showSerName val="0"/>
          <c:showPercent val="0"/>
          <c:showBubbleSize val="0"/>
        </c:dLbls>
        <c:gapWidth val="50"/>
        <c:overlap val="100"/>
        <c:axId val="1044134096"/>
        <c:axId val="1044136816"/>
      </c:barChart>
      <c:catAx>
        <c:axId val="104413409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136816"/>
        <c:crosses val="autoZero"/>
        <c:auto val="1"/>
        <c:lblAlgn val="ctr"/>
        <c:lblOffset val="100"/>
        <c:noMultiLvlLbl val="0"/>
      </c:catAx>
      <c:valAx>
        <c:axId val="1044136816"/>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1044134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'JHS Graph'!$AK$5</c:f>
              <c:strCache>
                <c:ptCount val="1"/>
                <c:pt idx="0">
                  <c:v>%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Graph'!$AJ$6:$AJ$22</c:f>
              <c:strCache>
                <c:ptCount val="17"/>
                <c:pt idx="0">
                  <c:v>Region VII</c:v>
                </c:pt>
                <c:pt idx="1">
                  <c:v>ARMM</c:v>
                </c:pt>
                <c:pt idx="2">
                  <c:v>Region X</c:v>
                </c:pt>
                <c:pt idx="3">
                  <c:v>CARAGA</c:v>
                </c:pt>
                <c:pt idx="4">
                  <c:v>Region XII</c:v>
                </c:pt>
                <c:pt idx="5">
                  <c:v>Region XI</c:v>
                </c:pt>
                <c:pt idx="6">
                  <c:v>Region IX</c:v>
                </c:pt>
                <c:pt idx="7">
                  <c:v>Region IV-B</c:v>
                </c:pt>
                <c:pt idx="8">
                  <c:v>Region VI</c:v>
                </c:pt>
                <c:pt idx="9">
                  <c:v>Region IV-A</c:v>
                </c:pt>
                <c:pt idx="10">
                  <c:v>CAR</c:v>
                </c:pt>
                <c:pt idx="11">
                  <c:v>NCR</c:v>
                </c:pt>
                <c:pt idx="12">
                  <c:v>Region III</c:v>
                </c:pt>
                <c:pt idx="13">
                  <c:v>Region II</c:v>
                </c:pt>
                <c:pt idx="14">
                  <c:v>Region VIII</c:v>
                </c:pt>
                <c:pt idx="15">
                  <c:v>Region V</c:v>
                </c:pt>
                <c:pt idx="16">
                  <c:v>Region I</c:v>
                </c:pt>
              </c:strCache>
            </c:strRef>
          </c:cat>
          <c:val>
            <c:numRef>
              <c:f>'JHS Graph'!$AK$6:$AK$22</c:f>
              <c:numCache>
                <c:formatCode>0.00%</c:formatCode>
                <c:ptCount val="17"/>
                <c:pt idx="0">
                  <c:v>0.67583046964490301</c:v>
                </c:pt>
                <c:pt idx="1">
                  <c:v>0.71568627450980404</c:v>
                </c:pt>
                <c:pt idx="2">
                  <c:v>0.74017467248908297</c:v>
                </c:pt>
                <c:pt idx="3">
                  <c:v>0.784037558685446</c:v>
                </c:pt>
                <c:pt idx="4">
                  <c:v>0.79824561403508798</c:v>
                </c:pt>
                <c:pt idx="5">
                  <c:v>0.82766439909296996</c:v>
                </c:pt>
                <c:pt idx="6">
                  <c:v>0.82808716707021801</c:v>
                </c:pt>
                <c:pt idx="7">
                  <c:v>0.85091743119265995</c:v>
                </c:pt>
                <c:pt idx="8">
                  <c:v>0.87870239774329995</c:v>
                </c:pt>
                <c:pt idx="9">
                  <c:v>0.87883008356546</c:v>
                </c:pt>
                <c:pt idx="10">
                  <c:v>0.87987012987013002</c:v>
                </c:pt>
                <c:pt idx="11">
                  <c:v>0.88602941176470595</c:v>
                </c:pt>
                <c:pt idx="12">
                  <c:v>0.88645690834473301</c:v>
                </c:pt>
                <c:pt idx="13">
                  <c:v>0.88782816229117001</c:v>
                </c:pt>
                <c:pt idx="14">
                  <c:v>0.91651542649727802</c:v>
                </c:pt>
                <c:pt idx="15">
                  <c:v>0.92131616595135901</c:v>
                </c:pt>
                <c:pt idx="16">
                  <c:v>0.92895204262877495</c:v>
                </c:pt>
              </c:numCache>
            </c:numRef>
          </c:val>
          <c:extLst xmlns:c16r2="http://schemas.microsoft.com/office/drawing/2015/06/chart">
            <c:ext xmlns:c16="http://schemas.microsoft.com/office/drawing/2014/chart" uri="{C3380CC4-5D6E-409C-BE32-E72D297353CC}">
              <c16:uniqueId val="{00000000-78BE-455A-81C5-EA41AC8DB949}"/>
            </c:ext>
          </c:extLst>
        </c:ser>
        <c:ser>
          <c:idx val="1"/>
          <c:order val="1"/>
          <c:tx>
            <c:strRef>
              <c:f>'JHS Graph'!$AL$5</c:f>
              <c:strCache>
                <c:ptCount val="1"/>
                <c:pt idx="0">
                  <c:v>%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Graph'!$AJ$6:$AJ$22</c:f>
              <c:strCache>
                <c:ptCount val="17"/>
                <c:pt idx="0">
                  <c:v>Region VII</c:v>
                </c:pt>
                <c:pt idx="1">
                  <c:v>ARMM</c:v>
                </c:pt>
                <c:pt idx="2">
                  <c:v>Region X</c:v>
                </c:pt>
                <c:pt idx="3">
                  <c:v>CARAGA</c:v>
                </c:pt>
                <c:pt idx="4">
                  <c:v>Region XII</c:v>
                </c:pt>
                <c:pt idx="5">
                  <c:v>Region XI</c:v>
                </c:pt>
                <c:pt idx="6">
                  <c:v>Region IX</c:v>
                </c:pt>
                <c:pt idx="7">
                  <c:v>Region IV-B</c:v>
                </c:pt>
                <c:pt idx="8">
                  <c:v>Region VI</c:v>
                </c:pt>
                <c:pt idx="9">
                  <c:v>Region IV-A</c:v>
                </c:pt>
                <c:pt idx="10">
                  <c:v>CAR</c:v>
                </c:pt>
                <c:pt idx="11">
                  <c:v>NCR</c:v>
                </c:pt>
                <c:pt idx="12">
                  <c:v>Region III</c:v>
                </c:pt>
                <c:pt idx="13">
                  <c:v>Region II</c:v>
                </c:pt>
                <c:pt idx="14">
                  <c:v>Region VIII</c:v>
                </c:pt>
                <c:pt idx="15">
                  <c:v>Region V</c:v>
                </c:pt>
                <c:pt idx="16">
                  <c:v>Region I</c:v>
                </c:pt>
              </c:strCache>
            </c:strRef>
          </c:cat>
          <c:val>
            <c:numRef>
              <c:f>'JHS Graph'!$AL$6:$AL$22</c:f>
              <c:numCache>
                <c:formatCode>0.00%</c:formatCode>
                <c:ptCount val="17"/>
                <c:pt idx="0">
                  <c:v>0.32416953035509699</c:v>
                </c:pt>
                <c:pt idx="1">
                  <c:v>0.28431372549019601</c:v>
                </c:pt>
                <c:pt idx="2">
                  <c:v>0.25982532751091703</c:v>
                </c:pt>
                <c:pt idx="3">
                  <c:v>0.215962441314554</c:v>
                </c:pt>
                <c:pt idx="4">
                  <c:v>0.20175438596491199</c:v>
                </c:pt>
                <c:pt idx="5">
                  <c:v>0.17233560090702901</c:v>
                </c:pt>
                <c:pt idx="6">
                  <c:v>0.17191283292978199</c:v>
                </c:pt>
                <c:pt idx="7">
                  <c:v>0.149082568807339</c:v>
                </c:pt>
                <c:pt idx="8">
                  <c:v>0.1212976022567</c:v>
                </c:pt>
                <c:pt idx="9">
                  <c:v>0.12116991643454</c:v>
                </c:pt>
                <c:pt idx="10">
                  <c:v>0.12012987012987</c:v>
                </c:pt>
                <c:pt idx="11">
                  <c:v>0.113970588235294</c:v>
                </c:pt>
                <c:pt idx="12">
                  <c:v>0.11354309165526701</c:v>
                </c:pt>
                <c:pt idx="13">
                  <c:v>0.112171837708831</c:v>
                </c:pt>
                <c:pt idx="14">
                  <c:v>8.3484573502722301E-2</c:v>
                </c:pt>
                <c:pt idx="15">
                  <c:v>7.8683834048640905E-2</c:v>
                </c:pt>
                <c:pt idx="16">
                  <c:v>7.1047957371225601E-2</c:v>
                </c:pt>
              </c:numCache>
            </c:numRef>
          </c:val>
          <c:extLst xmlns:c16r2="http://schemas.microsoft.com/office/drawing/2015/06/chart">
            <c:ext xmlns:c16="http://schemas.microsoft.com/office/drawing/2014/chart" uri="{C3380CC4-5D6E-409C-BE32-E72D297353CC}">
              <c16:uniqueId val="{00000001-78BE-455A-81C5-EA41AC8DB949}"/>
            </c:ext>
          </c:extLst>
        </c:ser>
        <c:dLbls>
          <c:dLblPos val="inBase"/>
          <c:showLegendKey val="0"/>
          <c:showVal val="1"/>
          <c:showCatName val="0"/>
          <c:showSerName val="0"/>
          <c:showPercent val="0"/>
          <c:showBubbleSize val="0"/>
        </c:dLbls>
        <c:gapWidth val="40"/>
        <c:overlap val="100"/>
        <c:axId val="1044138448"/>
        <c:axId val="1044130832"/>
      </c:barChart>
      <c:catAx>
        <c:axId val="104413844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130832"/>
        <c:crosses val="autoZero"/>
        <c:auto val="1"/>
        <c:lblAlgn val="ctr"/>
        <c:lblOffset val="100"/>
        <c:noMultiLvlLbl val="0"/>
      </c:catAx>
      <c:valAx>
        <c:axId val="1044130832"/>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1044138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'JHS Graph'!$K$5</c:f>
              <c:strCache>
                <c:ptCount val="1"/>
                <c:pt idx="0">
                  <c:v>No. of Learners that Can be Accommodated </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Graph'!$J$6:$J$22</c:f>
              <c:strCache>
                <c:ptCount val="17"/>
                <c:pt idx="0">
                  <c:v>ARMM</c:v>
                </c:pt>
                <c:pt idx="1">
                  <c:v>CAR</c:v>
                </c:pt>
                <c:pt idx="2">
                  <c:v>Region IV-B</c:v>
                </c:pt>
                <c:pt idx="3">
                  <c:v>CARAGA</c:v>
                </c:pt>
                <c:pt idx="4">
                  <c:v>Region IX</c:v>
                </c:pt>
                <c:pt idx="5">
                  <c:v>Region II</c:v>
                </c:pt>
                <c:pt idx="6">
                  <c:v>Region X</c:v>
                </c:pt>
                <c:pt idx="7">
                  <c:v>Region XII</c:v>
                </c:pt>
                <c:pt idx="8">
                  <c:v>Region XI</c:v>
                </c:pt>
                <c:pt idx="9">
                  <c:v>Region I</c:v>
                </c:pt>
                <c:pt idx="10">
                  <c:v>Region VIII</c:v>
                </c:pt>
                <c:pt idx="11">
                  <c:v>Region V</c:v>
                </c:pt>
                <c:pt idx="12">
                  <c:v>Region VI</c:v>
                </c:pt>
                <c:pt idx="13">
                  <c:v>Region VII</c:v>
                </c:pt>
                <c:pt idx="14">
                  <c:v>Region III</c:v>
                </c:pt>
                <c:pt idx="15">
                  <c:v>NCR</c:v>
                </c:pt>
                <c:pt idx="16">
                  <c:v>Region IV-A</c:v>
                </c:pt>
              </c:strCache>
            </c:strRef>
          </c:cat>
          <c:val>
            <c:numRef>
              <c:f>'JHS Graph'!$K$6:$K$22</c:f>
              <c:numCache>
                <c:formatCode>_-* #,##0_-;\-* #,##0_-;_-* "-"??_-;_-@_-</c:formatCode>
                <c:ptCount val="17"/>
                <c:pt idx="0">
                  <c:v>95922</c:v>
                </c:pt>
                <c:pt idx="1">
                  <c:v>115970</c:v>
                </c:pt>
                <c:pt idx="2">
                  <c:v>195257</c:v>
                </c:pt>
                <c:pt idx="3">
                  <c:v>201717</c:v>
                </c:pt>
                <c:pt idx="4">
                  <c:v>205780</c:v>
                </c:pt>
                <c:pt idx="5">
                  <c:v>215730</c:v>
                </c:pt>
                <c:pt idx="6">
                  <c:v>225799</c:v>
                </c:pt>
                <c:pt idx="7">
                  <c:v>252766</c:v>
                </c:pt>
                <c:pt idx="8">
                  <c:v>261267</c:v>
                </c:pt>
                <c:pt idx="9">
                  <c:v>297586</c:v>
                </c:pt>
                <c:pt idx="10">
                  <c:v>329171</c:v>
                </c:pt>
                <c:pt idx="11">
                  <c:v>374504</c:v>
                </c:pt>
                <c:pt idx="12">
                  <c:v>432031</c:v>
                </c:pt>
                <c:pt idx="13">
                  <c:v>505845</c:v>
                </c:pt>
                <c:pt idx="14">
                  <c:v>591681</c:v>
                </c:pt>
                <c:pt idx="15">
                  <c:v>675598</c:v>
                </c:pt>
                <c:pt idx="16">
                  <c:v>693433</c:v>
                </c:pt>
              </c:numCache>
            </c:numRef>
          </c:val>
          <c:extLst xmlns:c16r2="http://schemas.microsoft.com/office/drawing/2015/06/chart">
            <c:ext xmlns:c16="http://schemas.microsoft.com/office/drawing/2014/chart" uri="{C3380CC4-5D6E-409C-BE32-E72D297353CC}">
              <c16:uniqueId val="{00000000-AFFC-41F5-947D-2E8AC0EBEDF5}"/>
            </c:ext>
          </c:extLst>
        </c:ser>
        <c:dLbls>
          <c:showLegendKey val="0"/>
          <c:showVal val="0"/>
          <c:showCatName val="0"/>
          <c:showSerName val="0"/>
          <c:showPercent val="0"/>
          <c:showBubbleSize val="0"/>
        </c:dLbls>
        <c:gapWidth val="50"/>
        <c:axId val="1044138992"/>
        <c:axId val="1044123760"/>
      </c:barChart>
      <c:catAx>
        <c:axId val="104413899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044123760"/>
        <c:crosses val="autoZero"/>
        <c:auto val="1"/>
        <c:lblAlgn val="ctr"/>
        <c:lblOffset val="100"/>
        <c:noMultiLvlLbl val="0"/>
      </c:catAx>
      <c:valAx>
        <c:axId val="1044123760"/>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044138992"/>
        <c:crosses val="autoZero"/>
        <c:crossBetween val="between"/>
      </c:valAx>
      <c:spPr>
        <a:noFill/>
        <a:ln>
          <a:noFill/>
        </a:ln>
        <a:effectLst/>
      </c:spPr>
    </c:plotArea>
    <c:plotVisOnly val="1"/>
    <c:dispBlanksAs val="gap"/>
    <c:showDLblsOverMax val="0"/>
  </c:chart>
  <c:spPr>
    <a:noFill/>
    <a:ln>
      <a:noFill/>
    </a:ln>
    <a:effectLst/>
  </c:spPr>
  <c:txPr>
    <a:bodyPr/>
    <a:lstStyle/>
    <a:p>
      <a:pPr>
        <a:defRPr sz="1200" b="1">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explosion val="18"/>
            <c:spPr>
              <a:solidFill>
                <a:srgbClr val="00B0F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2BCD-4344-9EC1-2FB993E2179F}"/>
              </c:ext>
            </c:extLst>
          </c:dPt>
          <c:dPt>
            <c:idx val="1"/>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2BCD-4344-9EC1-2FB993E2179F}"/>
              </c:ext>
            </c:extLst>
          </c:dPt>
          <c:dLbls>
            <c:dLbl>
              <c:idx val="0"/>
              <c:layout>
                <c:manualLayout>
                  <c:x val="-5.2469135802469098E-2"/>
                  <c:y val="0.14213846382409701"/>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fld id="{801CAE16-5079-42EC-BE73-61ACA8F6CABB}" type="CATEGORYNAME">
                      <a:rPr lang="en-US" sz="1600" smtClean="0"/>
                      <a:pPr>
                        <a:defRPr sz="1600"/>
                      </a:pPr>
                      <a:t>[CATEGORY NAME]</a:t>
                    </a:fld>
                    <a:fld id="{B0B961AF-59E1-4CAB-B770-0EDB73C59FA3}" type="VALUE">
                      <a:rPr lang="en-US" sz="1600" baseline="0" smtClean="0"/>
                      <a:pPr>
                        <a:defRPr sz="1600"/>
                      </a:pPr>
                      <a:t>[VALUE]</a:t>
                    </a:fld>
                    <a:endParaRPr lang="en-US" sz="1600" baseline="0" dirty="0" smtClean="0"/>
                  </a:p>
                  <a:p>
                    <a:pPr>
                      <a:defRPr sz="1600"/>
                    </a:pPr>
                    <a:r>
                      <a:rPr lang="en-US" sz="1600" baseline="0" dirty="0" smtClean="0"/>
                      <a:t> </a:t>
                    </a:r>
                    <a:fld id="{40C9EA12-C11C-4E2A-A3D3-838D43008BC6}" type="PERCENTAGE">
                      <a:rPr lang="en-US" sz="1600" baseline="0"/>
                      <a:pPr>
                        <a:defRPr sz="1600"/>
                      </a:pPr>
                      <a:t>[PERCENTAGE]</a:t>
                    </a:fld>
                    <a:endParaRPr lang="en-US" sz="1600" baseline="0" dirty="0" smtClean="0"/>
                  </a:p>
                </c:rich>
              </c:tx>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2BCD-4344-9EC1-2FB993E2179F}"/>
                </c:ext>
                <c:ext xmlns:c15="http://schemas.microsoft.com/office/drawing/2012/chart" uri="{CE6537A1-D6FC-4f65-9D91-7224C49458BB}">
                  <c15:spPr xmlns:c15="http://schemas.microsoft.com/office/drawing/2012/chart">
                    <a:prstGeom prst="wedgeRectCallout">
                      <a:avLst/>
                    </a:prstGeom>
                    <a:noFill/>
                    <a:ln>
                      <a:noFill/>
                    </a:ln>
                  </c15:spPr>
                  <c15:layout>
                    <c:manualLayout>
                      <c:w val="0.26344403130164301"/>
                      <c:h val="0.18283682464220299"/>
                    </c:manualLayout>
                  </c15:layout>
                  <c15:dlblFieldTable/>
                  <c15:showDataLabelsRange val="0"/>
                </c:ext>
              </c:extLst>
            </c:dLbl>
            <c:dLbl>
              <c:idx val="1"/>
              <c:layout>
                <c:manualLayout>
                  <c:x val="2.8549382716049398E-2"/>
                  <c:y val="-9.1823998415292402E-2"/>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fld id="{951377C7-9379-4D16-83E9-D9988318A3E0}" type="CATEGORYNAME">
                      <a:rPr lang="en-US" sz="1600" smtClean="0"/>
                      <a:pPr>
                        <a:defRPr sz="1600">
                          <a:solidFill>
                            <a:schemeClr val="accent1"/>
                          </a:solidFill>
                        </a:defRPr>
                      </a:pPr>
                      <a:t>[CATEGORY NAME]</a:t>
                    </a:fld>
                    <a:endParaRPr lang="en-US" sz="1600" dirty="0" smtClean="0"/>
                  </a:p>
                  <a:p>
                    <a:pPr>
                      <a:defRPr sz="1600">
                        <a:solidFill>
                          <a:schemeClr val="accent1"/>
                        </a:solidFill>
                      </a:defRPr>
                    </a:pPr>
                    <a:r>
                      <a:rPr lang="en-US" sz="1600" baseline="0" dirty="0" smtClean="0"/>
                      <a:t> </a:t>
                    </a:r>
                    <a:fld id="{B701B4F5-4287-4CBE-B3C9-8F4F8ED45163}" type="VALUE">
                      <a:rPr lang="en-US" sz="1600" baseline="0" smtClean="0"/>
                      <a:pPr>
                        <a:defRPr sz="1600">
                          <a:solidFill>
                            <a:schemeClr val="accent1"/>
                          </a:solidFill>
                        </a:defRPr>
                      </a:pPr>
                      <a:t>[VALUE]</a:t>
                    </a:fld>
                    <a:endParaRPr lang="en-US" sz="1600" baseline="0" dirty="0" smtClean="0"/>
                  </a:p>
                  <a:p>
                    <a:pPr>
                      <a:defRPr sz="1600">
                        <a:solidFill>
                          <a:schemeClr val="accent1"/>
                        </a:solidFill>
                      </a:defRPr>
                    </a:pPr>
                    <a:r>
                      <a:rPr lang="en-US" sz="1600" baseline="0" dirty="0" smtClean="0"/>
                      <a:t> </a:t>
                    </a:r>
                    <a:fld id="{67D638D2-3D2E-4348-A063-9F109A2882BE}" type="PERCENTAGE">
                      <a:rPr lang="en-US" sz="1600" baseline="0"/>
                      <a:pPr>
                        <a:defRPr sz="1600">
                          <a:solidFill>
                            <a:schemeClr val="accent1"/>
                          </a:solidFill>
                        </a:defRPr>
                      </a:pPr>
                      <a:t>[PERCENTAGE]</a:t>
                    </a:fld>
                    <a:endParaRPr lang="en-US" sz="1600" baseline="0" dirty="0" smtClean="0"/>
                  </a:p>
                </c:rich>
              </c:tx>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2BCD-4344-9EC1-2FB993E2179F}"/>
                </c:ext>
                <c:ext xmlns:c15="http://schemas.microsoft.com/office/drawing/2012/chart" uri="{CE6537A1-D6FC-4f65-9D91-7224C49458BB}">
                  <c15:spPr xmlns:c15="http://schemas.microsoft.com/office/drawing/2012/chart">
                    <a:prstGeom prst="wedgeRectCallout">
                      <a:avLst/>
                    </a:prstGeom>
                    <a:noFill/>
                    <a:ln>
                      <a:noFill/>
                    </a:ln>
                  </c15:spPr>
                  <c15:layout>
                    <c:manualLayout>
                      <c:w val="0.31069979099834699"/>
                      <c:h val="0.20731699103649801"/>
                    </c:manualLayout>
                  </c15:layout>
                  <c15:dlblFieldTable/>
                  <c15:showDataLabelsRange val="0"/>
                </c:ext>
              </c:extLst>
            </c:dLbl>
            <c:spPr>
              <a:solidFill>
                <a:sysClr val="window" lastClr="FFFFFF"/>
              </a:solidFill>
              <a:ln>
                <a:solidFill>
                  <a:srgbClr val="5B9BD5"/>
                </a:solidFill>
              </a:ln>
              <a:effectLst/>
            </c:sp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'JHS Graph'!$AZ$30:$AZ$31</c:f>
              <c:strCache>
                <c:ptCount val="2"/>
                <c:pt idx="0">
                  <c:v>Can Accommodate </c:v>
                </c:pt>
                <c:pt idx="1">
                  <c:v>Can No Longer Accommodate</c:v>
                </c:pt>
              </c:strCache>
            </c:strRef>
          </c:cat>
          <c:val>
            <c:numRef>
              <c:f>'JHS Graph'!$BA$30:$BA$31</c:f>
              <c:numCache>
                <c:formatCode>_-* #,##0_-;\-* #,##0_-;_-* "-"??_-;_-@_-</c:formatCode>
                <c:ptCount val="2"/>
                <c:pt idx="0">
                  <c:v>6082</c:v>
                </c:pt>
                <c:pt idx="1">
                  <c:v>2811</c:v>
                </c:pt>
              </c:numCache>
            </c:numRef>
          </c:val>
          <c:extLst xmlns:c16r2="http://schemas.microsoft.com/office/drawing/2015/06/chart">
            <c:ext xmlns:c16="http://schemas.microsoft.com/office/drawing/2014/chart" uri="{C3380CC4-5D6E-409C-BE32-E72D297353CC}">
              <c16:uniqueId val="{00000004-2BCD-4344-9EC1-2FB993E2179F}"/>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'JHS Graph'!$N$30</c:f>
              <c:strCache>
                <c:ptCount val="1"/>
                <c:pt idx="0">
                  <c:v>No.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Graph'!$M$31:$M$47</c:f>
              <c:strCache>
                <c:ptCount val="17"/>
                <c:pt idx="0">
                  <c:v>ARMM</c:v>
                </c:pt>
                <c:pt idx="1">
                  <c:v>NCR</c:v>
                </c:pt>
                <c:pt idx="2">
                  <c:v>Region IX</c:v>
                </c:pt>
                <c:pt idx="3">
                  <c:v>Region XI</c:v>
                </c:pt>
                <c:pt idx="4">
                  <c:v>Region X</c:v>
                </c:pt>
                <c:pt idx="5">
                  <c:v>CAR</c:v>
                </c:pt>
                <c:pt idx="6">
                  <c:v>CARAGA</c:v>
                </c:pt>
                <c:pt idx="7">
                  <c:v>Region II</c:v>
                </c:pt>
                <c:pt idx="8">
                  <c:v>Region IV-B</c:v>
                </c:pt>
                <c:pt idx="9">
                  <c:v>Region VIII</c:v>
                </c:pt>
                <c:pt idx="10">
                  <c:v>Region XII</c:v>
                </c:pt>
                <c:pt idx="11">
                  <c:v>Region IV-A</c:v>
                </c:pt>
                <c:pt idx="12">
                  <c:v>Region I</c:v>
                </c:pt>
                <c:pt idx="13">
                  <c:v>Region III</c:v>
                </c:pt>
                <c:pt idx="14">
                  <c:v>Region V</c:v>
                </c:pt>
                <c:pt idx="15">
                  <c:v>Region VI</c:v>
                </c:pt>
                <c:pt idx="16">
                  <c:v>Region VII</c:v>
                </c:pt>
              </c:strCache>
            </c:strRef>
          </c:cat>
          <c:val>
            <c:numRef>
              <c:f>'JHS Graph'!$N$31:$N$47</c:f>
              <c:numCache>
                <c:formatCode>General</c:formatCode>
                <c:ptCount val="17"/>
                <c:pt idx="0">
                  <c:v>139</c:v>
                </c:pt>
                <c:pt idx="1">
                  <c:v>200</c:v>
                </c:pt>
                <c:pt idx="2">
                  <c:v>247</c:v>
                </c:pt>
                <c:pt idx="3">
                  <c:v>257</c:v>
                </c:pt>
                <c:pt idx="4">
                  <c:v>271</c:v>
                </c:pt>
                <c:pt idx="5">
                  <c:v>278</c:v>
                </c:pt>
                <c:pt idx="6">
                  <c:v>300</c:v>
                </c:pt>
                <c:pt idx="7">
                  <c:v>333</c:v>
                </c:pt>
                <c:pt idx="8">
                  <c:v>336</c:v>
                </c:pt>
                <c:pt idx="9">
                  <c:v>363</c:v>
                </c:pt>
                <c:pt idx="10">
                  <c:v>391</c:v>
                </c:pt>
                <c:pt idx="11">
                  <c:v>427</c:v>
                </c:pt>
                <c:pt idx="12">
                  <c:v>469</c:v>
                </c:pt>
                <c:pt idx="13">
                  <c:v>481</c:v>
                </c:pt>
                <c:pt idx="14">
                  <c:v>496</c:v>
                </c:pt>
                <c:pt idx="15">
                  <c:v>506</c:v>
                </c:pt>
                <c:pt idx="16">
                  <c:v>588</c:v>
                </c:pt>
              </c:numCache>
            </c:numRef>
          </c:val>
          <c:extLst xmlns:c16r2="http://schemas.microsoft.com/office/drawing/2015/06/chart">
            <c:ext xmlns:c16="http://schemas.microsoft.com/office/drawing/2014/chart" uri="{C3380CC4-5D6E-409C-BE32-E72D297353CC}">
              <c16:uniqueId val="{00000000-96A5-4940-BFD8-74714BAC5C80}"/>
            </c:ext>
          </c:extLst>
        </c:ser>
        <c:ser>
          <c:idx val="1"/>
          <c:order val="1"/>
          <c:tx>
            <c:strRef>
              <c:f>'JHS Graph'!$O$30</c:f>
              <c:strCache>
                <c:ptCount val="1"/>
                <c:pt idx="0">
                  <c:v>No.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Graph'!$M$31:$M$47</c:f>
              <c:strCache>
                <c:ptCount val="17"/>
                <c:pt idx="0">
                  <c:v>ARMM</c:v>
                </c:pt>
                <c:pt idx="1">
                  <c:v>NCR</c:v>
                </c:pt>
                <c:pt idx="2">
                  <c:v>Region IX</c:v>
                </c:pt>
                <c:pt idx="3">
                  <c:v>Region XI</c:v>
                </c:pt>
                <c:pt idx="4">
                  <c:v>Region X</c:v>
                </c:pt>
                <c:pt idx="5">
                  <c:v>CAR</c:v>
                </c:pt>
                <c:pt idx="6">
                  <c:v>CARAGA</c:v>
                </c:pt>
                <c:pt idx="7">
                  <c:v>Region II</c:v>
                </c:pt>
                <c:pt idx="8">
                  <c:v>Region IV-B</c:v>
                </c:pt>
                <c:pt idx="9">
                  <c:v>Region VIII</c:v>
                </c:pt>
                <c:pt idx="10">
                  <c:v>Region XII</c:v>
                </c:pt>
                <c:pt idx="11">
                  <c:v>Region IV-A</c:v>
                </c:pt>
                <c:pt idx="12">
                  <c:v>Region I</c:v>
                </c:pt>
                <c:pt idx="13">
                  <c:v>Region III</c:v>
                </c:pt>
                <c:pt idx="14">
                  <c:v>Region V</c:v>
                </c:pt>
                <c:pt idx="15">
                  <c:v>Region VI</c:v>
                </c:pt>
                <c:pt idx="16">
                  <c:v>Region VII</c:v>
                </c:pt>
              </c:strCache>
            </c:strRef>
          </c:cat>
          <c:val>
            <c:numRef>
              <c:f>'JHS Graph'!$O$31:$O$47</c:f>
              <c:numCache>
                <c:formatCode>General</c:formatCode>
                <c:ptCount val="17"/>
                <c:pt idx="0">
                  <c:v>167</c:v>
                </c:pt>
                <c:pt idx="1">
                  <c:v>72</c:v>
                </c:pt>
                <c:pt idx="2">
                  <c:v>166</c:v>
                </c:pt>
                <c:pt idx="3">
                  <c:v>184</c:v>
                </c:pt>
                <c:pt idx="4">
                  <c:v>187</c:v>
                </c:pt>
                <c:pt idx="5">
                  <c:v>30</c:v>
                </c:pt>
                <c:pt idx="6">
                  <c:v>126</c:v>
                </c:pt>
                <c:pt idx="7">
                  <c:v>86</c:v>
                </c:pt>
                <c:pt idx="8">
                  <c:v>100</c:v>
                </c:pt>
                <c:pt idx="9">
                  <c:v>188</c:v>
                </c:pt>
                <c:pt idx="10">
                  <c:v>179</c:v>
                </c:pt>
                <c:pt idx="11">
                  <c:v>291</c:v>
                </c:pt>
                <c:pt idx="12">
                  <c:v>94</c:v>
                </c:pt>
                <c:pt idx="13">
                  <c:v>250</c:v>
                </c:pt>
                <c:pt idx="14">
                  <c:v>203</c:v>
                </c:pt>
                <c:pt idx="15">
                  <c:v>203</c:v>
                </c:pt>
                <c:pt idx="16">
                  <c:v>285</c:v>
                </c:pt>
              </c:numCache>
            </c:numRef>
          </c:val>
          <c:extLst xmlns:c16r2="http://schemas.microsoft.com/office/drawing/2015/06/chart">
            <c:ext xmlns:c16="http://schemas.microsoft.com/office/drawing/2014/chart" uri="{C3380CC4-5D6E-409C-BE32-E72D297353CC}">
              <c16:uniqueId val="{00000001-96A5-4940-BFD8-74714BAC5C80}"/>
            </c:ext>
          </c:extLst>
        </c:ser>
        <c:dLbls>
          <c:dLblPos val="inBase"/>
          <c:showLegendKey val="0"/>
          <c:showVal val="1"/>
          <c:showCatName val="0"/>
          <c:showSerName val="0"/>
          <c:showPercent val="0"/>
          <c:showBubbleSize val="0"/>
        </c:dLbls>
        <c:gapWidth val="50"/>
        <c:overlap val="100"/>
        <c:axId val="1044125392"/>
        <c:axId val="1044127024"/>
      </c:barChart>
      <c:catAx>
        <c:axId val="104412539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127024"/>
        <c:crosses val="autoZero"/>
        <c:auto val="1"/>
        <c:lblAlgn val="ctr"/>
        <c:lblOffset val="100"/>
        <c:noMultiLvlLbl val="0"/>
      </c:catAx>
      <c:valAx>
        <c:axId val="1044127024"/>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1044125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'JHS Graph'!$AK$30</c:f>
              <c:strCache>
                <c:ptCount val="1"/>
                <c:pt idx="0">
                  <c:v>%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Graph'!$AJ$31:$AJ$47</c:f>
              <c:strCache>
                <c:ptCount val="17"/>
                <c:pt idx="0">
                  <c:v>ARMM</c:v>
                </c:pt>
                <c:pt idx="1">
                  <c:v>Region XI</c:v>
                </c:pt>
                <c:pt idx="2">
                  <c:v>Region X</c:v>
                </c:pt>
                <c:pt idx="3">
                  <c:v>Region IV-A</c:v>
                </c:pt>
                <c:pt idx="4">
                  <c:v>Region IX</c:v>
                </c:pt>
                <c:pt idx="5">
                  <c:v>Region III</c:v>
                </c:pt>
                <c:pt idx="6">
                  <c:v>Region VIII</c:v>
                </c:pt>
                <c:pt idx="7">
                  <c:v>Region VII</c:v>
                </c:pt>
                <c:pt idx="8">
                  <c:v>Region XII</c:v>
                </c:pt>
                <c:pt idx="9">
                  <c:v>CARAGA</c:v>
                </c:pt>
                <c:pt idx="10">
                  <c:v>Region V</c:v>
                </c:pt>
                <c:pt idx="11">
                  <c:v>Region VI</c:v>
                </c:pt>
                <c:pt idx="12">
                  <c:v>NCR</c:v>
                </c:pt>
                <c:pt idx="13">
                  <c:v>Region IV-B</c:v>
                </c:pt>
                <c:pt idx="14">
                  <c:v>Region II</c:v>
                </c:pt>
                <c:pt idx="15">
                  <c:v>Region I</c:v>
                </c:pt>
                <c:pt idx="16">
                  <c:v>CAR</c:v>
                </c:pt>
              </c:strCache>
            </c:strRef>
          </c:cat>
          <c:val>
            <c:numRef>
              <c:f>'JHS Graph'!$AK$31:$AK$47</c:f>
              <c:numCache>
                <c:formatCode>0.00%</c:formatCode>
                <c:ptCount val="17"/>
                <c:pt idx="0">
                  <c:v>0.454248366013072</c:v>
                </c:pt>
                <c:pt idx="1">
                  <c:v>0.582766439909297</c:v>
                </c:pt>
                <c:pt idx="2">
                  <c:v>0.59170305676855905</c:v>
                </c:pt>
                <c:pt idx="3">
                  <c:v>0.59470752089136503</c:v>
                </c:pt>
                <c:pt idx="4">
                  <c:v>0.59806295399515697</c:v>
                </c:pt>
                <c:pt idx="5">
                  <c:v>0.65800273597811199</c:v>
                </c:pt>
                <c:pt idx="6">
                  <c:v>0.65880217785843898</c:v>
                </c:pt>
                <c:pt idx="7">
                  <c:v>0.67353951890034403</c:v>
                </c:pt>
                <c:pt idx="8">
                  <c:v>0.685964912280702</c:v>
                </c:pt>
                <c:pt idx="9">
                  <c:v>0.70422535211267601</c:v>
                </c:pt>
                <c:pt idx="10">
                  <c:v>0.70958512160228904</c:v>
                </c:pt>
                <c:pt idx="11">
                  <c:v>0.71368124118476695</c:v>
                </c:pt>
                <c:pt idx="12">
                  <c:v>0.73529411764705899</c:v>
                </c:pt>
                <c:pt idx="13">
                  <c:v>0.77064220183486198</c:v>
                </c:pt>
                <c:pt idx="14">
                  <c:v>0.79474940334128896</c:v>
                </c:pt>
                <c:pt idx="15">
                  <c:v>0.83303730017762001</c:v>
                </c:pt>
                <c:pt idx="16">
                  <c:v>0.90259740259740295</c:v>
                </c:pt>
              </c:numCache>
            </c:numRef>
          </c:val>
          <c:extLst xmlns:c16r2="http://schemas.microsoft.com/office/drawing/2015/06/chart">
            <c:ext xmlns:c16="http://schemas.microsoft.com/office/drawing/2014/chart" uri="{C3380CC4-5D6E-409C-BE32-E72D297353CC}">
              <c16:uniqueId val="{00000000-773B-4D69-B484-7EA5F0BA7D92}"/>
            </c:ext>
          </c:extLst>
        </c:ser>
        <c:ser>
          <c:idx val="1"/>
          <c:order val="1"/>
          <c:tx>
            <c:strRef>
              <c:f>'JHS Graph'!$AL$30</c:f>
              <c:strCache>
                <c:ptCount val="1"/>
                <c:pt idx="0">
                  <c:v>%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Graph'!$AJ$31:$AJ$47</c:f>
              <c:strCache>
                <c:ptCount val="17"/>
                <c:pt idx="0">
                  <c:v>ARMM</c:v>
                </c:pt>
                <c:pt idx="1">
                  <c:v>Region XI</c:v>
                </c:pt>
                <c:pt idx="2">
                  <c:v>Region X</c:v>
                </c:pt>
                <c:pt idx="3">
                  <c:v>Region IV-A</c:v>
                </c:pt>
                <c:pt idx="4">
                  <c:v>Region IX</c:v>
                </c:pt>
                <c:pt idx="5">
                  <c:v>Region III</c:v>
                </c:pt>
                <c:pt idx="6">
                  <c:v>Region VIII</c:v>
                </c:pt>
                <c:pt idx="7">
                  <c:v>Region VII</c:v>
                </c:pt>
                <c:pt idx="8">
                  <c:v>Region XII</c:v>
                </c:pt>
                <c:pt idx="9">
                  <c:v>CARAGA</c:v>
                </c:pt>
                <c:pt idx="10">
                  <c:v>Region V</c:v>
                </c:pt>
                <c:pt idx="11">
                  <c:v>Region VI</c:v>
                </c:pt>
                <c:pt idx="12">
                  <c:v>NCR</c:v>
                </c:pt>
                <c:pt idx="13">
                  <c:v>Region IV-B</c:v>
                </c:pt>
                <c:pt idx="14">
                  <c:v>Region II</c:v>
                </c:pt>
                <c:pt idx="15">
                  <c:v>Region I</c:v>
                </c:pt>
                <c:pt idx="16">
                  <c:v>CAR</c:v>
                </c:pt>
              </c:strCache>
            </c:strRef>
          </c:cat>
          <c:val>
            <c:numRef>
              <c:f>'JHS Graph'!$AL$31:$AL$47</c:f>
              <c:numCache>
                <c:formatCode>0.00%</c:formatCode>
                <c:ptCount val="17"/>
                <c:pt idx="0">
                  <c:v>0.54575163398692805</c:v>
                </c:pt>
                <c:pt idx="1">
                  <c:v>0.417233560090703</c:v>
                </c:pt>
                <c:pt idx="2">
                  <c:v>0.408296943231441</c:v>
                </c:pt>
                <c:pt idx="3">
                  <c:v>0.40529247910863497</c:v>
                </c:pt>
                <c:pt idx="4">
                  <c:v>0.40193704600484298</c:v>
                </c:pt>
                <c:pt idx="5">
                  <c:v>0.34199726402188801</c:v>
                </c:pt>
                <c:pt idx="6">
                  <c:v>0.34119782214156102</c:v>
                </c:pt>
                <c:pt idx="7">
                  <c:v>0.32646048109965597</c:v>
                </c:pt>
                <c:pt idx="8">
                  <c:v>0.314035087719298</c:v>
                </c:pt>
                <c:pt idx="9">
                  <c:v>0.29577464788732399</c:v>
                </c:pt>
                <c:pt idx="10">
                  <c:v>0.29041487839771102</c:v>
                </c:pt>
                <c:pt idx="11">
                  <c:v>0.286318758815233</c:v>
                </c:pt>
                <c:pt idx="12">
                  <c:v>0.26470588235294101</c:v>
                </c:pt>
                <c:pt idx="13">
                  <c:v>0.22935779816513799</c:v>
                </c:pt>
                <c:pt idx="14">
                  <c:v>0.20525059665871101</c:v>
                </c:pt>
                <c:pt idx="15">
                  <c:v>0.16696269982237999</c:v>
                </c:pt>
                <c:pt idx="16">
                  <c:v>9.7402597402597393E-2</c:v>
                </c:pt>
              </c:numCache>
            </c:numRef>
          </c:val>
          <c:extLst xmlns:c16r2="http://schemas.microsoft.com/office/drawing/2015/06/chart">
            <c:ext xmlns:c16="http://schemas.microsoft.com/office/drawing/2014/chart" uri="{C3380CC4-5D6E-409C-BE32-E72D297353CC}">
              <c16:uniqueId val="{00000001-773B-4D69-B484-7EA5F0BA7D92}"/>
            </c:ext>
          </c:extLst>
        </c:ser>
        <c:dLbls>
          <c:dLblPos val="inBase"/>
          <c:showLegendKey val="0"/>
          <c:showVal val="1"/>
          <c:showCatName val="0"/>
          <c:showSerName val="0"/>
          <c:showPercent val="0"/>
          <c:showBubbleSize val="0"/>
        </c:dLbls>
        <c:gapWidth val="40"/>
        <c:overlap val="100"/>
        <c:axId val="1044128112"/>
        <c:axId val="1044128656"/>
      </c:barChart>
      <c:catAx>
        <c:axId val="1044128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128656"/>
        <c:crosses val="autoZero"/>
        <c:auto val="1"/>
        <c:lblAlgn val="ctr"/>
        <c:lblOffset val="100"/>
        <c:noMultiLvlLbl val="0"/>
      </c:catAx>
      <c:valAx>
        <c:axId val="104412865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044128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'JHS Graph'!$K$30</c:f>
              <c:strCache>
                <c:ptCount val="1"/>
                <c:pt idx="0">
                  <c:v>No. of Learners that Can be Accommodated </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'JHS Graph'!$J$31:$J$47</c:f>
              <c:strCache>
                <c:ptCount val="17"/>
                <c:pt idx="0">
                  <c:v>ARMM</c:v>
                </c:pt>
                <c:pt idx="1">
                  <c:v>Region IX</c:v>
                </c:pt>
                <c:pt idx="2">
                  <c:v>CARAGA</c:v>
                </c:pt>
                <c:pt idx="3">
                  <c:v>CAR</c:v>
                </c:pt>
                <c:pt idx="4">
                  <c:v>Region XI</c:v>
                </c:pt>
                <c:pt idx="5">
                  <c:v>Region X</c:v>
                </c:pt>
                <c:pt idx="6">
                  <c:v>Region IV-B</c:v>
                </c:pt>
                <c:pt idx="7">
                  <c:v>Region VIII</c:v>
                </c:pt>
                <c:pt idx="8">
                  <c:v>Region II</c:v>
                </c:pt>
                <c:pt idx="9">
                  <c:v>Region XII</c:v>
                </c:pt>
                <c:pt idx="10">
                  <c:v>Region V</c:v>
                </c:pt>
                <c:pt idx="11">
                  <c:v>Region VII</c:v>
                </c:pt>
                <c:pt idx="12">
                  <c:v>Region IV-A</c:v>
                </c:pt>
                <c:pt idx="13">
                  <c:v>Region I</c:v>
                </c:pt>
                <c:pt idx="14">
                  <c:v>Region III</c:v>
                </c:pt>
                <c:pt idx="15">
                  <c:v>Region VI</c:v>
                </c:pt>
                <c:pt idx="16">
                  <c:v>NCR</c:v>
                </c:pt>
              </c:strCache>
            </c:strRef>
          </c:cat>
          <c:val>
            <c:numRef>
              <c:f>'JHS Graph'!$K$31:$K$47</c:f>
              <c:numCache>
                <c:formatCode>_-* #,##0_-;\-* #,##0_-;_-* "-"??_-;_-@_-</c:formatCode>
                <c:ptCount val="17"/>
                <c:pt idx="0">
                  <c:v>27029.449321302811</c:v>
                </c:pt>
                <c:pt idx="1">
                  <c:v>54702.632217275423</c:v>
                </c:pt>
                <c:pt idx="2">
                  <c:v>72126.795308135464</c:v>
                </c:pt>
                <c:pt idx="3">
                  <c:v>73767.107562845413</c:v>
                </c:pt>
                <c:pt idx="4">
                  <c:v>81327.284227465847</c:v>
                </c:pt>
                <c:pt idx="5">
                  <c:v>84543.792141493032</c:v>
                </c:pt>
                <c:pt idx="6">
                  <c:v>92328.103270466105</c:v>
                </c:pt>
                <c:pt idx="7">
                  <c:v>99772.162894468347</c:v>
                </c:pt>
                <c:pt idx="8">
                  <c:v>102907.5516718429</c:v>
                </c:pt>
                <c:pt idx="9">
                  <c:v>105801.0182426402</c:v>
                </c:pt>
                <c:pt idx="10">
                  <c:v>113468.9737367013</c:v>
                </c:pt>
                <c:pt idx="11">
                  <c:v>123546.8219169705</c:v>
                </c:pt>
                <c:pt idx="12">
                  <c:v>134915.40131340901</c:v>
                </c:pt>
                <c:pt idx="13">
                  <c:v>145255.416352998</c:v>
                </c:pt>
                <c:pt idx="14">
                  <c:v>174543.17149632401</c:v>
                </c:pt>
                <c:pt idx="15">
                  <c:v>192750.85956884391</c:v>
                </c:pt>
                <c:pt idx="16">
                  <c:v>403143.79277006822</c:v>
                </c:pt>
              </c:numCache>
            </c:numRef>
          </c:val>
          <c:extLst xmlns:c16r2="http://schemas.microsoft.com/office/drawing/2015/06/chart">
            <c:ext xmlns:c16="http://schemas.microsoft.com/office/drawing/2014/chart" uri="{C3380CC4-5D6E-409C-BE32-E72D297353CC}">
              <c16:uniqueId val="{00000000-B73F-4BD2-B282-C9C8B39A9D29}"/>
            </c:ext>
          </c:extLst>
        </c:ser>
        <c:dLbls>
          <c:dLblPos val="outEnd"/>
          <c:showLegendKey val="0"/>
          <c:showVal val="1"/>
          <c:showCatName val="0"/>
          <c:showSerName val="0"/>
          <c:showPercent val="0"/>
          <c:showBubbleSize val="0"/>
        </c:dLbls>
        <c:gapWidth val="50"/>
        <c:axId val="1044610064"/>
        <c:axId val="1044594832"/>
      </c:barChart>
      <c:catAx>
        <c:axId val="104461006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594832"/>
        <c:crosses val="autoZero"/>
        <c:auto val="1"/>
        <c:lblAlgn val="ctr"/>
        <c:lblOffset val="100"/>
        <c:noMultiLvlLbl val="0"/>
      </c:catAx>
      <c:valAx>
        <c:axId val="104459483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044610064"/>
        <c:crosses val="autoZero"/>
        <c:crossBetween val="between"/>
      </c:valAx>
      <c:spPr>
        <a:noFill/>
        <a:ln>
          <a:noFill/>
        </a:ln>
        <a:effectLst/>
      </c:spPr>
    </c:plotArea>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explosion val="18"/>
            <c:spPr>
              <a:solidFill>
                <a:srgbClr val="00B0F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EBBE-41D3-93C9-444D45A51558}"/>
              </c:ext>
            </c:extLst>
          </c:dPt>
          <c:dPt>
            <c:idx val="1"/>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EBBE-41D3-93C9-444D45A51558}"/>
              </c:ext>
            </c:extLst>
          </c:dPt>
          <c:dLbls>
            <c:dLbl>
              <c:idx val="0"/>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fld id="{9D65A8B5-B24D-4134-B3F8-0C6AECF38994}" type="CATEGORYNAME">
                      <a:rPr lang="it-IT" sz="1400" smtClean="0"/>
                      <a:pPr>
                        <a:defRPr sz="1400"/>
                      </a:pPr>
                      <a:t>[CATEGORY NAME]</a:t>
                    </a:fld>
                    <a:r>
                      <a:rPr lang="it-IT" sz="1400" baseline="0" dirty="0" smtClean="0"/>
                      <a:t> </a:t>
                    </a:r>
                    <a:fld id="{6C6D2887-37D5-4414-A713-74C05A5EE87C}" type="VALUE">
                      <a:rPr lang="it-IT" sz="1400" baseline="0" smtClean="0"/>
                      <a:pPr>
                        <a:defRPr sz="1400"/>
                      </a:pPr>
                      <a:t>[VALUE]</a:t>
                    </a:fld>
                    <a:endParaRPr lang="it-IT" sz="1400" baseline="0" dirty="0" smtClean="0"/>
                  </a:p>
                  <a:p>
                    <a:pPr>
                      <a:defRPr sz="1400"/>
                    </a:pPr>
                    <a:r>
                      <a:rPr lang="it-IT" sz="1400" baseline="0" dirty="0" smtClean="0"/>
                      <a:t> </a:t>
                    </a:r>
                    <a:fld id="{F6DA3C83-8E01-46ED-8985-CEAE958FEAAB}" type="PERCENTAGE">
                      <a:rPr lang="it-IT" sz="1400" baseline="0"/>
                      <a:pPr>
                        <a:defRPr sz="1400"/>
                      </a:pPr>
                      <a:t>[PERCENTAGE]</a:t>
                    </a:fld>
                    <a:endParaRPr lang="it-IT" sz="1400" baseline="0" dirty="0" smtClean="0"/>
                  </a:p>
                </c:rich>
              </c:tx>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EBBE-41D3-93C9-444D45A51558}"/>
                </c:ex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Lst>
            </c:dLbl>
            <c:dLbl>
              <c:idx val="1"/>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fld id="{76317DC5-B87D-487E-AD96-A7AD816DF052}" type="CATEGORYNAME">
                      <a:rPr lang="en-US" sz="1400" smtClean="0"/>
                      <a:pPr>
                        <a:defRPr sz="1400">
                          <a:solidFill>
                            <a:schemeClr val="accent1"/>
                          </a:solidFill>
                        </a:defRPr>
                      </a:pPr>
                      <a:t>[CATEGORY NAME]</a:t>
                    </a:fld>
                    <a:r>
                      <a:rPr lang="en-US" sz="1400" baseline="0" dirty="0" smtClean="0"/>
                      <a:t> </a:t>
                    </a:r>
                    <a:fld id="{7BEADC3E-06D5-43F9-9437-87E52788F1AC}" type="VALUE">
                      <a:rPr lang="en-US" sz="1400" baseline="0" smtClean="0"/>
                      <a:pPr>
                        <a:defRPr sz="1400">
                          <a:solidFill>
                            <a:schemeClr val="accent1"/>
                          </a:solidFill>
                        </a:defRPr>
                      </a:pPr>
                      <a:t>[VALUE]</a:t>
                    </a:fld>
                    <a:endParaRPr lang="en-US" sz="1400" baseline="0" dirty="0" smtClean="0"/>
                  </a:p>
                  <a:p>
                    <a:pPr>
                      <a:defRPr sz="1400">
                        <a:solidFill>
                          <a:schemeClr val="accent1"/>
                        </a:solidFill>
                      </a:defRPr>
                    </a:pPr>
                    <a:r>
                      <a:rPr lang="en-US" sz="1400" baseline="0" dirty="0" smtClean="0"/>
                      <a:t> </a:t>
                    </a:r>
                    <a:fld id="{1DEE2BB5-086F-4FDC-A038-3B38C4CCEC80}" type="PERCENTAGE">
                      <a:rPr lang="en-US" sz="1400" baseline="0"/>
                      <a:pPr>
                        <a:defRPr sz="1400">
                          <a:solidFill>
                            <a:schemeClr val="accent1"/>
                          </a:solidFill>
                        </a:defRPr>
                      </a:pPr>
                      <a:t>[PERCENTAGE]</a:t>
                    </a:fld>
                    <a:endParaRPr lang="en-US" sz="1400" baseline="0" dirty="0" smtClean="0"/>
                  </a:p>
                </c:rich>
              </c:tx>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EBBE-41D3-93C9-444D45A51558}"/>
                </c:ex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Lst>
            </c:dLbl>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'SHS Graph'!$BA$5:$BA$6</c:f>
              <c:strCache>
                <c:ptCount val="2"/>
                <c:pt idx="0">
                  <c:v>Can Accommodate </c:v>
                </c:pt>
                <c:pt idx="1">
                  <c:v>Can No Longer Accommodate</c:v>
                </c:pt>
              </c:strCache>
            </c:strRef>
          </c:cat>
          <c:val>
            <c:numRef>
              <c:f>'SHS Graph'!$BB$5:$BB$6</c:f>
              <c:numCache>
                <c:formatCode>_-* #,##0_-;\-* #,##0_-;_-* "-"??_-;_-@_-</c:formatCode>
                <c:ptCount val="2"/>
                <c:pt idx="0">
                  <c:v>5364</c:v>
                </c:pt>
                <c:pt idx="1">
                  <c:v>1428</c:v>
                </c:pt>
              </c:numCache>
            </c:numRef>
          </c:val>
          <c:extLst xmlns:c16r2="http://schemas.microsoft.com/office/drawing/2015/06/chart">
            <c:ext xmlns:c16="http://schemas.microsoft.com/office/drawing/2014/chart" uri="{C3380CC4-5D6E-409C-BE32-E72D297353CC}">
              <c16:uniqueId val="{00000004-EBBE-41D3-93C9-444D45A51558}"/>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'SHS Graph'!$N$5</c:f>
              <c:strCache>
                <c:ptCount val="1"/>
                <c:pt idx="0">
                  <c:v>No.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Graph'!$M$6:$M$22</c:f>
              <c:strCache>
                <c:ptCount val="17"/>
                <c:pt idx="0">
                  <c:v>ARMM</c:v>
                </c:pt>
                <c:pt idx="1">
                  <c:v>CAR</c:v>
                </c:pt>
                <c:pt idx="2">
                  <c:v>NCR</c:v>
                </c:pt>
                <c:pt idx="3">
                  <c:v>Region IX</c:v>
                </c:pt>
                <c:pt idx="4">
                  <c:v>Region IV-B</c:v>
                </c:pt>
                <c:pt idx="5">
                  <c:v>Region X</c:v>
                </c:pt>
                <c:pt idx="6">
                  <c:v>Region II</c:v>
                </c:pt>
                <c:pt idx="7">
                  <c:v>Region XI</c:v>
                </c:pt>
                <c:pt idx="8">
                  <c:v>Region XII</c:v>
                </c:pt>
                <c:pt idx="9">
                  <c:v>CARAGA</c:v>
                </c:pt>
                <c:pt idx="10">
                  <c:v>Region VIII</c:v>
                </c:pt>
                <c:pt idx="11">
                  <c:v>Region IV-A</c:v>
                </c:pt>
                <c:pt idx="12">
                  <c:v>Region I</c:v>
                </c:pt>
                <c:pt idx="13">
                  <c:v>Region VII</c:v>
                </c:pt>
                <c:pt idx="14">
                  <c:v>Region III</c:v>
                </c:pt>
                <c:pt idx="15">
                  <c:v>Region VI</c:v>
                </c:pt>
                <c:pt idx="16">
                  <c:v>Region V</c:v>
                </c:pt>
              </c:strCache>
            </c:strRef>
          </c:cat>
          <c:val>
            <c:numRef>
              <c:f>'SHS Graph'!$N$6:$N$22</c:f>
              <c:numCache>
                <c:formatCode>_-* #,##0_-;\-* #,##0_-;_-* "-"??_-;_-@_-</c:formatCode>
                <c:ptCount val="17"/>
                <c:pt idx="0">
                  <c:v>52</c:v>
                </c:pt>
                <c:pt idx="1">
                  <c:v>91</c:v>
                </c:pt>
                <c:pt idx="2">
                  <c:v>159</c:v>
                </c:pt>
                <c:pt idx="3">
                  <c:v>184</c:v>
                </c:pt>
                <c:pt idx="4">
                  <c:v>229</c:v>
                </c:pt>
                <c:pt idx="5">
                  <c:v>248</c:v>
                </c:pt>
                <c:pt idx="6">
                  <c:v>273</c:v>
                </c:pt>
                <c:pt idx="7">
                  <c:v>279</c:v>
                </c:pt>
                <c:pt idx="8">
                  <c:v>305</c:v>
                </c:pt>
                <c:pt idx="9">
                  <c:v>318</c:v>
                </c:pt>
                <c:pt idx="10">
                  <c:v>330</c:v>
                </c:pt>
                <c:pt idx="11">
                  <c:v>420</c:v>
                </c:pt>
                <c:pt idx="12">
                  <c:v>465</c:v>
                </c:pt>
                <c:pt idx="13">
                  <c:v>475</c:v>
                </c:pt>
                <c:pt idx="14">
                  <c:v>500</c:v>
                </c:pt>
                <c:pt idx="15">
                  <c:v>500</c:v>
                </c:pt>
                <c:pt idx="16">
                  <c:v>536</c:v>
                </c:pt>
              </c:numCache>
            </c:numRef>
          </c:val>
          <c:extLst xmlns:c16r2="http://schemas.microsoft.com/office/drawing/2015/06/chart">
            <c:ext xmlns:c16="http://schemas.microsoft.com/office/drawing/2014/chart" uri="{C3380CC4-5D6E-409C-BE32-E72D297353CC}">
              <c16:uniqueId val="{00000000-86F1-4CBD-BD52-73E46331518B}"/>
            </c:ext>
          </c:extLst>
        </c:ser>
        <c:ser>
          <c:idx val="1"/>
          <c:order val="1"/>
          <c:tx>
            <c:strRef>
              <c:f>'SHS Graph'!$O$5</c:f>
              <c:strCache>
                <c:ptCount val="1"/>
                <c:pt idx="0">
                  <c:v>No.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Graph'!$M$6:$M$22</c:f>
              <c:strCache>
                <c:ptCount val="17"/>
                <c:pt idx="0">
                  <c:v>ARMM</c:v>
                </c:pt>
                <c:pt idx="1">
                  <c:v>CAR</c:v>
                </c:pt>
                <c:pt idx="2">
                  <c:v>NCR</c:v>
                </c:pt>
                <c:pt idx="3">
                  <c:v>Region IX</c:v>
                </c:pt>
                <c:pt idx="4">
                  <c:v>Region IV-B</c:v>
                </c:pt>
                <c:pt idx="5">
                  <c:v>Region X</c:v>
                </c:pt>
                <c:pt idx="6">
                  <c:v>Region II</c:v>
                </c:pt>
                <c:pt idx="7">
                  <c:v>Region XI</c:v>
                </c:pt>
                <c:pt idx="8">
                  <c:v>Region XII</c:v>
                </c:pt>
                <c:pt idx="9">
                  <c:v>CARAGA</c:v>
                </c:pt>
                <c:pt idx="10">
                  <c:v>Region VIII</c:v>
                </c:pt>
                <c:pt idx="11">
                  <c:v>Region IV-A</c:v>
                </c:pt>
                <c:pt idx="12">
                  <c:v>Region I</c:v>
                </c:pt>
                <c:pt idx="13">
                  <c:v>Region VII</c:v>
                </c:pt>
                <c:pt idx="14">
                  <c:v>Region III</c:v>
                </c:pt>
                <c:pt idx="15">
                  <c:v>Region VI</c:v>
                </c:pt>
                <c:pt idx="16">
                  <c:v>Region V</c:v>
                </c:pt>
              </c:strCache>
            </c:strRef>
          </c:cat>
          <c:val>
            <c:numRef>
              <c:f>'SHS Graph'!$O$6:$O$22</c:f>
              <c:numCache>
                <c:formatCode>0</c:formatCode>
                <c:ptCount val="17"/>
                <c:pt idx="0">
                  <c:v>104</c:v>
                </c:pt>
                <c:pt idx="1">
                  <c:v>108</c:v>
                </c:pt>
                <c:pt idx="2">
                  <c:v>37</c:v>
                </c:pt>
                <c:pt idx="3">
                  <c:v>126</c:v>
                </c:pt>
                <c:pt idx="4">
                  <c:v>27</c:v>
                </c:pt>
                <c:pt idx="5">
                  <c:v>81</c:v>
                </c:pt>
                <c:pt idx="6">
                  <c:v>45</c:v>
                </c:pt>
                <c:pt idx="7">
                  <c:v>53</c:v>
                </c:pt>
                <c:pt idx="8">
                  <c:v>58</c:v>
                </c:pt>
                <c:pt idx="9">
                  <c:v>70</c:v>
                </c:pt>
                <c:pt idx="10">
                  <c:v>75</c:v>
                </c:pt>
                <c:pt idx="11">
                  <c:v>57</c:v>
                </c:pt>
                <c:pt idx="12">
                  <c:v>54</c:v>
                </c:pt>
                <c:pt idx="13">
                  <c:v>252</c:v>
                </c:pt>
                <c:pt idx="14">
                  <c:v>48</c:v>
                </c:pt>
                <c:pt idx="15">
                  <c:v>117</c:v>
                </c:pt>
                <c:pt idx="16">
                  <c:v>116</c:v>
                </c:pt>
              </c:numCache>
            </c:numRef>
          </c:val>
          <c:extLst xmlns:c16r2="http://schemas.microsoft.com/office/drawing/2015/06/chart">
            <c:ext xmlns:c16="http://schemas.microsoft.com/office/drawing/2014/chart" uri="{C3380CC4-5D6E-409C-BE32-E72D297353CC}">
              <c16:uniqueId val="{00000001-86F1-4CBD-BD52-73E46331518B}"/>
            </c:ext>
          </c:extLst>
        </c:ser>
        <c:dLbls>
          <c:dLblPos val="inBase"/>
          <c:showLegendKey val="0"/>
          <c:showVal val="1"/>
          <c:showCatName val="0"/>
          <c:showSerName val="0"/>
          <c:showPercent val="0"/>
          <c:showBubbleSize val="0"/>
        </c:dLbls>
        <c:gapWidth val="40"/>
        <c:overlap val="100"/>
        <c:axId val="1044595920"/>
        <c:axId val="1044597008"/>
      </c:barChart>
      <c:catAx>
        <c:axId val="104459592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597008"/>
        <c:crosses val="autoZero"/>
        <c:auto val="1"/>
        <c:lblAlgn val="ctr"/>
        <c:lblOffset val="100"/>
        <c:noMultiLvlLbl val="0"/>
      </c:catAx>
      <c:valAx>
        <c:axId val="1044597008"/>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1044595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'SHS Graph'!$AK$5</c:f>
              <c:strCache>
                <c:ptCount val="1"/>
                <c:pt idx="0">
                  <c:v>%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Graph'!$AJ$6:$AJ$22</c:f>
              <c:strCache>
                <c:ptCount val="17"/>
                <c:pt idx="0">
                  <c:v>ARMM</c:v>
                </c:pt>
                <c:pt idx="1">
                  <c:v>CAR</c:v>
                </c:pt>
                <c:pt idx="2">
                  <c:v>Region IX</c:v>
                </c:pt>
                <c:pt idx="3">
                  <c:v>Region VII</c:v>
                </c:pt>
                <c:pt idx="4">
                  <c:v>Region X</c:v>
                </c:pt>
                <c:pt idx="5">
                  <c:v>Region VI</c:v>
                </c:pt>
                <c:pt idx="6">
                  <c:v>NCR</c:v>
                </c:pt>
                <c:pt idx="7">
                  <c:v>Region VIII</c:v>
                </c:pt>
                <c:pt idx="8">
                  <c:v>CARAGA</c:v>
                </c:pt>
                <c:pt idx="9">
                  <c:v>Region V</c:v>
                </c:pt>
                <c:pt idx="10">
                  <c:v>Region XII</c:v>
                </c:pt>
                <c:pt idx="11">
                  <c:v>Region XI</c:v>
                </c:pt>
                <c:pt idx="12">
                  <c:v>Region II</c:v>
                </c:pt>
                <c:pt idx="13">
                  <c:v>Region IV-A</c:v>
                </c:pt>
                <c:pt idx="14">
                  <c:v>Region IV-B</c:v>
                </c:pt>
                <c:pt idx="15">
                  <c:v>Region I</c:v>
                </c:pt>
                <c:pt idx="16">
                  <c:v>Region III</c:v>
                </c:pt>
              </c:strCache>
            </c:strRef>
          </c:cat>
          <c:val>
            <c:numRef>
              <c:f>'SHS Graph'!$AK$6:$AK$22</c:f>
              <c:numCache>
                <c:formatCode>0.00%</c:formatCode>
                <c:ptCount val="17"/>
                <c:pt idx="0">
                  <c:v>0.33333333333333298</c:v>
                </c:pt>
                <c:pt idx="1">
                  <c:v>0.457286432160804</c:v>
                </c:pt>
                <c:pt idx="2">
                  <c:v>0.59354838709677404</c:v>
                </c:pt>
                <c:pt idx="3">
                  <c:v>0.65337001375515802</c:v>
                </c:pt>
                <c:pt idx="4">
                  <c:v>0.75379939209726399</c:v>
                </c:pt>
                <c:pt idx="5">
                  <c:v>0.81037277147487796</c:v>
                </c:pt>
                <c:pt idx="6">
                  <c:v>0.81122448979591799</c:v>
                </c:pt>
                <c:pt idx="7">
                  <c:v>0.81481481481481499</c:v>
                </c:pt>
                <c:pt idx="8">
                  <c:v>0.81958762886597902</c:v>
                </c:pt>
                <c:pt idx="9">
                  <c:v>0.82208588957055195</c:v>
                </c:pt>
                <c:pt idx="10">
                  <c:v>0.84022038567493096</c:v>
                </c:pt>
                <c:pt idx="11">
                  <c:v>0.84036144578313199</c:v>
                </c:pt>
                <c:pt idx="12">
                  <c:v>0.85849056603773599</c:v>
                </c:pt>
                <c:pt idx="13">
                  <c:v>0.88050314465408797</c:v>
                </c:pt>
                <c:pt idx="14">
                  <c:v>0.89453125</c:v>
                </c:pt>
                <c:pt idx="15">
                  <c:v>0.89595375722543402</c:v>
                </c:pt>
                <c:pt idx="16">
                  <c:v>0.91240875912408803</c:v>
                </c:pt>
              </c:numCache>
            </c:numRef>
          </c:val>
          <c:extLst xmlns:c16r2="http://schemas.microsoft.com/office/drawing/2015/06/chart">
            <c:ext xmlns:c16="http://schemas.microsoft.com/office/drawing/2014/chart" uri="{C3380CC4-5D6E-409C-BE32-E72D297353CC}">
              <c16:uniqueId val="{00000000-1E75-4933-B574-ACA988D3D941}"/>
            </c:ext>
          </c:extLst>
        </c:ser>
        <c:ser>
          <c:idx val="1"/>
          <c:order val="1"/>
          <c:tx>
            <c:strRef>
              <c:f>'SHS Graph'!$AL$5</c:f>
              <c:strCache>
                <c:ptCount val="1"/>
                <c:pt idx="0">
                  <c:v>%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Graph'!$AJ$6:$AJ$22</c:f>
              <c:strCache>
                <c:ptCount val="17"/>
                <c:pt idx="0">
                  <c:v>ARMM</c:v>
                </c:pt>
                <c:pt idx="1">
                  <c:v>CAR</c:v>
                </c:pt>
                <c:pt idx="2">
                  <c:v>Region IX</c:v>
                </c:pt>
                <c:pt idx="3">
                  <c:v>Region VII</c:v>
                </c:pt>
                <c:pt idx="4">
                  <c:v>Region X</c:v>
                </c:pt>
                <c:pt idx="5">
                  <c:v>Region VI</c:v>
                </c:pt>
                <c:pt idx="6">
                  <c:v>NCR</c:v>
                </c:pt>
                <c:pt idx="7">
                  <c:v>Region VIII</c:v>
                </c:pt>
                <c:pt idx="8">
                  <c:v>CARAGA</c:v>
                </c:pt>
                <c:pt idx="9">
                  <c:v>Region V</c:v>
                </c:pt>
                <c:pt idx="10">
                  <c:v>Region XII</c:v>
                </c:pt>
                <c:pt idx="11">
                  <c:v>Region XI</c:v>
                </c:pt>
                <c:pt idx="12">
                  <c:v>Region II</c:v>
                </c:pt>
                <c:pt idx="13">
                  <c:v>Region IV-A</c:v>
                </c:pt>
                <c:pt idx="14">
                  <c:v>Region IV-B</c:v>
                </c:pt>
                <c:pt idx="15">
                  <c:v>Region I</c:v>
                </c:pt>
                <c:pt idx="16">
                  <c:v>Region III</c:v>
                </c:pt>
              </c:strCache>
            </c:strRef>
          </c:cat>
          <c:val>
            <c:numRef>
              <c:f>'SHS Graph'!$AL$6:$AL$22</c:f>
              <c:numCache>
                <c:formatCode>0.00%</c:formatCode>
                <c:ptCount val="17"/>
                <c:pt idx="0">
                  <c:v>0.66666666666666696</c:v>
                </c:pt>
                <c:pt idx="1">
                  <c:v>0.542713567839196</c:v>
                </c:pt>
                <c:pt idx="2">
                  <c:v>0.40645161290322601</c:v>
                </c:pt>
                <c:pt idx="3">
                  <c:v>0.34662998624484198</c:v>
                </c:pt>
                <c:pt idx="4">
                  <c:v>0.24620060790273601</c:v>
                </c:pt>
                <c:pt idx="5">
                  <c:v>0.18962722852512201</c:v>
                </c:pt>
                <c:pt idx="6">
                  <c:v>0.18877551020408201</c:v>
                </c:pt>
                <c:pt idx="7">
                  <c:v>0.18518518518518501</c:v>
                </c:pt>
                <c:pt idx="8">
                  <c:v>0.180412371134021</c:v>
                </c:pt>
                <c:pt idx="9">
                  <c:v>0.17791411042944799</c:v>
                </c:pt>
                <c:pt idx="10">
                  <c:v>0.15977961432506901</c:v>
                </c:pt>
                <c:pt idx="11">
                  <c:v>0.15963855421686701</c:v>
                </c:pt>
                <c:pt idx="12">
                  <c:v>0.14150943396226401</c:v>
                </c:pt>
                <c:pt idx="13">
                  <c:v>0.11949685534591201</c:v>
                </c:pt>
                <c:pt idx="14">
                  <c:v>0.10546875</c:v>
                </c:pt>
                <c:pt idx="15">
                  <c:v>0.10404624277456601</c:v>
                </c:pt>
                <c:pt idx="16">
                  <c:v>8.7591240875912399E-2</c:v>
                </c:pt>
              </c:numCache>
            </c:numRef>
          </c:val>
          <c:extLst xmlns:c16r2="http://schemas.microsoft.com/office/drawing/2015/06/chart">
            <c:ext xmlns:c16="http://schemas.microsoft.com/office/drawing/2014/chart" uri="{C3380CC4-5D6E-409C-BE32-E72D297353CC}">
              <c16:uniqueId val="{00000001-1E75-4933-B574-ACA988D3D941}"/>
            </c:ext>
          </c:extLst>
        </c:ser>
        <c:dLbls>
          <c:dLblPos val="inBase"/>
          <c:showLegendKey val="0"/>
          <c:showVal val="1"/>
          <c:showCatName val="0"/>
          <c:showSerName val="0"/>
          <c:showPercent val="0"/>
          <c:showBubbleSize val="0"/>
        </c:dLbls>
        <c:gapWidth val="40"/>
        <c:overlap val="100"/>
        <c:axId val="1044597552"/>
        <c:axId val="1044598640"/>
      </c:barChart>
      <c:catAx>
        <c:axId val="10445975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598640"/>
        <c:crosses val="autoZero"/>
        <c:auto val="1"/>
        <c:lblAlgn val="ctr"/>
        <c:lblOffset val="100"/>
        <c:noMultiLvlLbl val="0"/>
      </c:catAx>
      <c:valAx>
        <c:axId val="1044598640"/>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1044597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27854436201901"/>
          <c:y val="4.5293953013615202E-3"/>
          <c:w val="0.83858654631867402"/>
          <c:h val="0.88539395867425397"/>
        </c:manualLayout>
      </c:layout>
      <c:barChart>
        <c:barDir val="bar"/>
        <c:grouping val="percentStacked"/>
        <c:varyColors val="0"/>
        <c:ser>
          <c:idx val="0"/>
          <c:order val="0"/>
          <c:tx>
            <c:strRef>
              <c:f>'ES Graph'!$N$3</c:f>
              <c:strCache>
                <c:ptCount val="1"/>
                <c:pt idx="0">
                  <c:v>No. of Schools that Can Accommodate Learners (Ratio &lt;= 45)</c:v>
                </c:pt>
              </c:strCache>
            </c:strRef>
          </c:tx>
          <c:spPr>
            <a:solidFill>
              <a:srgbClr val="00B0F0"/>
            </a:solidFill>
            <a:ln>
              <a:noFill/>
            </a:ln>
            <a:effectLst/>
          </c:spPr>
          <c:invertIfNegative val="0"/>
          <c:dPt>
            <c:idx val="16"/>
            <c:invertIfNegative val="0"/>
            <c:bubble3D val="0"/>
            <c:spPr>
              <a:solidFill>
                <a:srgbClr val="00B0F0"/>
              </a:solidFill>
              <a:ln>
                <a:solidFill>
                  <a:schemeClr val="accent1"/>
                </a:solidFill>
              </a:ln>
              <a:effectLst/>
            </c:spPr>
            <c:extLst xmlns:c16r2="http://schemas.microsoft.com/office/drawing/2015/06/chart">
              <c:ext xmlns:c16="http://schemas.microsoft.com/office/drawing/2014/chart" uri="{C3380CC4-5D6E-409C-BE32-E72D297353CC}">
                <c16:uniqueId val="{00000002-29C6-4C32-828D-E07E1ACE2AD3}"/>
              </c:ext>
            </c:extLst>
          </c:dPt>
          <c:dLbls>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Graph'!$M$4:$M$20</c:f>
              <c:strCache>
                <c:ptCount val="17"/>
                <c:pt idx="0">
                  <c:v>NCR</c:v>
                </c:pt>
                <c:pt idx="1">
                  <c:v>ARMM</c:v>
                </c:pt>
                <c:pt idx="2">
                  <c:v>CAR</c:v>
                </c:pt>
                <c:pt idx="3">
                  <c:v>CARAGA</c:v>
                </c:pt>
                <c:pt idx="4">
                  <c:v>Region XI</c:v>
                </c:pt>
                <c:pt idx="5">
                  <c:v>Region XII</c:v>
                </c:pt>
                <c:pt idx="6">
                  <c:v>Region IV-B</c:v>
                </c:pt>
                <c:pt idx="7">
                  <c:v>Region IX</c:v>
                </c:pt>
                <c:pt idx="8">
                  <c:v>Region X</c:v>
                </c:pt>
                <c:pt idx="9">
                  <c:v>Region II</c:v>
                </c:pt>
                <c:pt idx="10">
                  <c:v>Region I</c:v>
                </c:pt>
                <c:pt idx="11">
                  <c:v>Region IV-A</c:v>
                </c:pt>
                <c:pt idx="12">
                  <c:v>Region VII</c:v>
                </c:pt>
                <c:pt idx="13">
                  <c:v>Region III</c:v>
                </c:pt>
                <c:pt idx="14">
                  <c:v>Region V</c:v>
                </c:pt>
                <c:pt idx="15">
                  <c:v>Region VI</c:v>
                </c:pt>
                <c:pt idx="16">
                  <c:v>Region VIII</c:v>
                </c:pt>
              </c:strCache>
            </c:strRef>
          </c:cat>
          <c:val>
            <c:numRef>
              <c:f>'ES Graph'!$N$4:$N$20</c:f>
              <c:numCache>
                <c:formatCode>_-* #,##0_-;\-* #,##0_-;_-* "-"??_-;_-@_-</c:formatCode>
                <c:ptCount val="17"/>
                <c:pt idx="0">
                  <c:v>499</c:v>
                </c:pt>
                <c:pt idx="1">
                  <c:v>1365</c:v>
                </c:pt>
                <c:pt idx="2">
                  <c:v>1507</c:v>
                </c:pt>
                <c:pt idx="3">
                  <c:v>1654</c:v>
                </c:pt>
                <c:pt idx="4">
                  <c:v>1662</c:v>
                </c:pt>
                <c:pt idx="5">
                  <c:v>1770</c:v>
                </c:pt>
                <c:pt idx="6">
                  <c:v>1839</c:v>
                </c:pt>
                <c:pt idx="7">
                  <c:v>1974</c:v>
                </c:pt>
                <c:pt idx="8">
                  <c:v>2070</c:v>
                </c:pt>
                <c:pt idx="9">
                  <c:v>2162</c:v>
                </c:pt>
                <c:pt idx="10">
                  <c:v>2382</c:v>
                </c:pt>
                <c:pt idx="11">
                  <c:v>2679</c:v>
                </c:pt>
                <c:pt idx="12">
                  <c:v>2899</c:v>
                </c:pt>
                <c:pt idx="13">
                  <c:v>2992</c:v>
                </c:pt>
                <c:pt idx="14">
                  <c:v>3113</c:v>
                </c:pt>
                <c:pt idx="15">
                  <c:v>3392</c:v>
                </c:pt>
                <c:pt idx="16">
                  <c:v>3601</c:v>
                </c:pt>
              </c:numCache>
            </c:numRef>
          </c:val>
          <c:extLst xmlns:c16r2="http://schemas.microsoft.com/office/drawing/2015/06/chart">
            <c:ext xmlns:c16="http://schemas.microsoft.com/office/drawing/2014/chart" uri="{C3380CC4-5D6E-409C-BE32-E72D297353CC}">
              <c16:uniqueId val="{00000000-29C6-4C32-828D-E07E1ACE2AD3}"/>
            </c:ext>
          </c:extLst>
        </c:ser>
        <c:ser>
          <c:idx val="1"/>
          <c:order val="1"/>
          <c:tx>
            <c:strRef>
              <c:f>'ES Graph'!$O$3</c:f>
              <c:strCache>
                <c:ptCount val="1"/>
                <c:pt idx="0">
                  <c:v>No. of Schools that Can No Longer Accommodate Learners (Ratio &gt;45)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Graph'!$M$4:$M$20</c:f>
              <c:strCache>
                <c:ptCount val="17"/>
                <c:pt idx="0">
                  <c:v>NCR</c:v>
                </c:pt>
                <c:pt idx="1">
                  <c:v>ARMM</c:v>
                </c:pt>
                <c:pt idx="2">
                  <c:v>CAR</c:v>
                </c:pt>
                <c:pt idx="3">
                  <c:v>CARAGA</c:v>
                </c:pt>
                <c:pt idx="4">
                  <c:v>Region XI</c:v>
                </c:pt>
                <c:pt idx="5">
                  <c:v>Region XII</c:v>
                </c:pt>
                <c:pt idx="6">
                  <c:v>Region IV-B</c:v>
                </c:pt>
                <c:pt idx="7">
                  <c:v>Region IX</c:v>
                </c:pt>
                <c:pt idx="8">
                  <c:v>Region X</c:v>
                </c:pt>
                <c:pt idx="9">
                  <c:v>Region II</c:v>
                </c:pt>
                <c:pt idx="10">
                  <c:v>Region I</c:v>
                </c:pt>
                <c:pt idx="11">
                  <c:v>Region IV-A</c:v>
                </c:pt>
                <c:pt idx="12">
                  <c:v>Region VII</c:v>
                </c:pt>
                <c:pt idx="13">
                  <c:v>Region III</c:v>
                </c:pt>
                <c:pt idx="14">
                  <c:v>Region V</c:v>
                </c:pt>
                <c:pt idx="15">
                  <c:v>Region VI</c:v>
                </c:pt>
                <c:pt idx="16">
                  <c:v>Region VIII</c:v>
                </c:pt>
              </c:strCache>
            </c:strRef>
          </c:cat>
          <c:val>
            <c:numRef>
              <c:f>'ES Graph'!$O$4:$O$20</c:f>
              <c:numCache>
                <c:formatCode>_-* #,##0_-;\-* #,##0_-;_-* "-"??_-;_-@_-</c:formatCode>
                <c:ptCount val="17"/>
                <c:pt idx="0">
                  <c:v>16</c:v>
                </c:pt>
                <c:pt idx="1">
                  <c:v>758</c:v>
                </c:pt>
                <c:pt idx="2">
                  <c:v>24</c:v>
                </c:pt>
                <c:pt idx="3">
                  <c:v>17</c:v>
                </c:pt>
                <c:pt idx="4">
                  <c:v>25</c:v>
                </c:pt>
                <c:pt idx="5">
                  <c:v>39</c:v>
                </c:pt>
                <c:pt idx="6">
                  <c:v>49</c:v>
                </c:pt>
                <c:pt idx="7">
                  <c:v>154</c:v>
                </c:pt>
                <c:pt idx="8">
                  <c:v>86</c:v>
                </c:pt>
                <c:pt idx="9">
                  <c:v>47</c:v>
                </c:pt>
                <c:pt idx="10">
                  <c:v>21</c:v>
                </c:pt>
                <c:pt idx="11">
                  <c:v>70</c:v>
                </c:pt>
                <c:pt idx="12">
                  <c:v>45</c:v>
                </c:pt>
                <c:pt idx="13">
                  <c:v>23</c:v>
                </c:pt>
                <c:pt idx="14">
                  <c:v>37</c:v>
                </c:pt>
                <c:pt idx="15">
                  <c:v>11</c:v>
                </c:pt>
                <c:pt idx="16">
                  <c:v>40</c:v>
                </c:pt>
              </c:numCache>
            </c:numRef>
          </c:val>
          <c:extLst xmlns:c16r2="http://schemas.microsoft.com/office/drawing/2015/06/chart">
            <c:ext xmlns:c16="http://schemas.microsoft.com/office/drawing/2014/chart" uri="{C3380CC4-5D6E-409C-BE32-E72D297353CC}">
              <c16:uniqueId val="{00000001-29C6-4C32-828D-E07E1ACE2AD3}"/>
            </c:ext>
          </c:extLst>
        </c:ser>
        <c:dLbls>
          <c:dLblPos val="inBase"/>
          <c:showLegendKey val="0"/>
          <c:showVal val="1"/>
          <c:showCatName val="0"/>
          <c:showSerName val="0"/>
          <c:showPercent val="0"/>
          <c:showBubbleSize val="0"/>
        </c:dLbls>
        <c:gapWidth val="40"/>
        <c:overlap val="100"/>
        <c:axId val="984728048"/>
        <c:axId val="984720976"/>
      </c:barChart>
      <c:catAx>
        <c:axId val="98472804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984720976"/>
        <c:crosses val="autoZero"/>
        <c:auto val="1"/>
        <c:lblAlgn val="ctr"/>
        <c:lblOffset val="100"/>
        <c:noMultiLvlLbl val="0"/>
      </c:catAx>
      <c:valAx>
        <c:axId val="984720976"/>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984728048"/>
        <c:crosses val="autoZero"/>
        <c:crossBetween val="between"/>
      </c:valAx>
      <c:spPr>
        <a:noFill/>
        <a:ln>
          <a:noFill/>
        </a:ln>
        <a:effectLst/>
      </c:spPr>
    </c:plotArea>
    <c:legend>
      <c:legendPos val="b"/>
      <c:layout>
        <c:manualLayout>
          <c:xMode val="edge"/>
          <c:yMode val="edge"/>
          <c:x val="0.15597876631980501"/>
          <c:y val="0.90524001884551997"/>
          <c:w val="0.72309486066716899"/>
          <c:h val="7.8179072228655402E-2"/>
        </c:manualLayout>
      </c:layout>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1400" b="1" i="0">
          <a:solidFill>
            <a:sysClr val="windowText" lastClr="000000"/>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'SHS Graph'!$K$5</c:f>
              <c:strCache>
                <c:ptCount val="1"/>
                <c:pt idx="0">
                  <c:v>No. of Learners that Can be Accommodated </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Graph'!$J$6:$J$22</c:f>
              <c:strCache>
                <c:ptCount val="17"/>
                <c:pt idx="0">
                  <c:v>ARMM</c:v>
                </c:pt>
                <c:pt idx="1">
                  <c:v>CAR</c:v>
                </c:pt>
                <c:pt idx="2">
                  <c:v>Region IX</c:v>
                </c:pt>
                <c:pt idx="3">
                  <c:v>CARAGA</c:v>
                </c:pt>
                <c:pt idx="4">
                  <c:v>Region X</c:v>
                </c:pt>
                <c:pt idx="5">
                  <c:v>Region XI</c:v>
                </c:pt>
                <c:pt idx="6">
                  <c:v>Region IV-B</c:v>
                </c:pt>
                <c:pt idx="7">
                  <c:v>Region XII</c:v>
                </c:pt>
                <c:pt idx="8">
                  <c:v>Region II</c:v>
                </c:pt>
                <c:pt idx="9">
                  <c:v>Region VII</c:v>
                </c:pt>
                <c:pt idx="10">
                  <c:v>NCR</c:v>
                </c:pt>
                <c:pt idx="11">
                  <c:v>Region VIII</c:v>
                </c:pt>
                <c:pt idx="12">
                  <c:v>Region I</c:v>
                </c:pt>
                <c:pt idx="13">
                  <c:v>Region V</c:v>
                </c:pt>
                <c:pt idx="14">
                  <c:v>Region VI</c:v>
                </c:pt>
                <c:pt idx="15">
                  <c:v>Region IV-A</c:v>
                </c:pt>
                <c:pt idx="16">
                  <c:v>Region III</c:v>
                </c:pt>
              </c:strCache>
            </c:strRef>
          </c:cat>
          <c:val>
            <c:numRef>
              <c:f>'SHS Graph'!$K$6:$K$22</c:f>
              <c:numCache>
                <c:formatCode>_-* #,##0_-;\-* #,##0_-;_-* "-"??_-;_-@_-</c:formatCode>
                <c:ptCount val="17"/>
                <c:pt idx="0">
                  <c:v>3562</c:v>
                </c:pt>
                <c:pt idx="1">
                  <c:v>17073</c:v>
                </c:pt>
                <c:pt idx="2">
                  <c:v>34660</c:v>
                </c:pt>
                <c:pt idx="3">
                  <c:v>43847</c:v>
                </c:pt>
                <c:pt idx="4">
                  <c:v>44989</c:v>
                </c:pt>
                <c:pt idx="5">
                  <c:v>49332</c:v>
                </c:pt>
                <c:pt idx="6">
                  <c:v>49596</c:v>
                </c:pt>
                <c:pt idx="7">
                  <c:v>55878</c:v>
                </c:pt>
                <c:pt idx="8">
                  <c:v>56390</c:v>
                </c:pt>
                <c:pt idx="9">
                  <c:v>63297</c:v>
                </c:pt>
                <c:pt idx="10">
                  <c:v>65305</c:v>
                </c:pt>
                <c:pt idx="11">
                  <c:v>72347</c:v>
                </c:pt>
                <c:pt idx="12">
                  <c:v>78549</c:v>
                </c:pt>
                <c:pt idx="13">
                  <c:v>79437</c:v>
                </c:pt>
                <c:pt idx="14">
                  <c:v>105003</c:v>
                </c:pt>
                <c:pt idx="15">
                  <c:v>110040</c:v>
                </c:pt>
                <c:pt idx="16">
                  <c:v>123496</c:v>
                </c:pt>
              </c:numCache>
            </c:numRef>
          </c:val>
          <c:extLst xmlns:c16r2="http://schemas.microsoft.com/office/drawing/2015/06/chart">
            <c:ext xmlns:c16="http://schemas.microsoft.com/office/drawing/2014/chart" uri="{C3380CC4-5D6E-409C-BE32-E72D297353CC}">
              <c16:uniqueId val="{00000000-6E6B-43B1-9B33-A1076053C199}"/>
            </c:ext>
          </c:extLst>
        </c:ser>
        <c:dLbls>
          <c:showLegendKey val="0"/>
          <c:showVal val="0"/>
          <c:showCatName val="0"/>
          <c:showSerName val="0"/>
          <c:showPercent val="0"/>
          <c:showBubbleSize val="0"/>
        </c:dLbls>
        <c:gapWidth val="50"/>
        <c:axId val="1044600272"/>
        <c:axId val="1044600816"/>
      </c:barChart>
      <c:catAx>
        <c:axId val="10446002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600816"/>
        <c:crosses val="autoZero"/>
        <c:auto val="1"/>
        <c:lblAlgn val="ctr"/>
        <c:lblOffset val="100"/>
        <c:noMultiLvlLbl val="0"/>
      </c:catAx>
      <c:valAx>
        <c:axId val="1044600816"/>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600272"/>
        <c:crosses val="autoZero"/>
        <c:crossBetween val="between"/>
      </c:valAx>
      <c:spPr>
        <a:noFill/>
        <a:ln>
          <a:noFill/>
        </a:ln>
        <a:effectLst/>
      </c:spPr>
    </c:plotArea>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explosion val="15"/>
            <c:spPr>
              <a:solidFill>
                <a:srgbClr val="00B0F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FA58-41BC-B8CE-A8D723672586}"/>
              </c:ext>
            </c:extLst>
          </c:dPt>
          <c:dPt>
            <c:idx val="1"/>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FA58-41BC-B8CE-A8D723672586}"/>
              </c:ext>
            </c:extLst>
          </c:dPt>
          <c:dLbls>
            <c:dLbl>
              <c:idx val="0"/>
              <c:layout>
                <c:manualLayout>
                  <c:x val="-8.7407407407407406E-2"/>
                  <c:y val="0.18592847320963601"/>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fld id="{46861149-E948-4598-A0DF-129CE75AF882}" type="CATEGORYNAME">
                      <a:rPr lang="it-IT" sz="1600" smtClean="0"/>
                      <a:pPr>
                        <a:defRPr sz="1600"/>
                      </a:pPr>
                      <a:t>[CATEGORY NAME]</a:t>
                    </a:fld>
                    <a:r>
                      <a:rPr lang="it-IT" sz="1600" baseline="0" dirty="0" smtClean="0"/>
                      <a:t> </a:t>
                    </a:r>
                    <a:fld id="{AF9C8E44-2F20-4BCC-B0A4-133661B57436}" type="VALUE">
                      <a:rPr lang="it-IT" sz="1600" baseline="0" smtClean="0"/>
                      <a:pPr>
                        <a:defRPr sz="1600"/>
                      </a:pPr>
                      <a:t>[VALUE]</a:t>
                    </a:fld>
                    <a:endParaRPr lang="it-IT" sz="1600" baseline="0" dirty="0" smtClean="0"/>
                  </a:p>
                  <a:p>
                    <a:pPr>
                      <a:defRPr sz="1600"/>
                    </a:pPr>
                    <a:r>
                      <a:rPr lang="it-IT" sz="1600" baseline="0" dirty="0" smtClean="0"/>
                      <a:t> </a:t>
                    </a:r>
                    <a:fld id="{40953580-FD70-4B41-9638-AE8ADD182F6B}" type="PERCENTAGE">
                      <a:rPr lang="it-IT" sz="1600" baseline="0"/>
                      <a:pPr>
                        <a:defRPr sz="1600"/>
                      </a:pPr>
                      <a:t>[PERCENTAGE]</a:t>
                    </a:fld>
                    <a:endParaRPr lang="it-IT" sz="1600" baseline="0" dirty="0" smtClean="0"/>
                  </a:p>
                </c:rich>
              </c:tx>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FA58-41BC-B8CE-A8D723672586}"/>
                </c:ext>
                <c:ext xmlns:c15="http://schemas.microsoft.com/office/drawing/2012/chart" uri="{CE6537A1-D6FC-4f65-9D91-7224C49458BB}">
                  <c15:spPr xmlns:c15="http://schemas.microsoft.com/office/drawing/2012/chart">
                    <a:prstGeom prst="wedgeRectCallout">
                      <a:avLst/>
                    </a:prstGeom>
                    <a:noFill/>
                    <a:ln>
                      <a:noFill/>
                    </a:ln>
                  </c15:spPr>
                  <c15:layout>
                    <c:manualLayout>
                      <c:w val="0.195288655584719"/>
                      <c:h val="0.16387436473572001"/>
                    </c:manualLayout>
                  </c15:layout>
                  <c15:dlblFieldTable/>
                  <c15:showDataLabelsRange val="0"/>
                </c:ext>
              </c:extLst>
            </c:dLbl>
            <c:dLbl>
              <c:idx val="1"/>
              <c:layout>
                <c:manualLayout>
                  <c:x val="1.0370428696412999E-2"/>
                  <c:y val="-9.1112060025620695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fld id="{D99F6CD5-07EC-417B-AB5E-7E293779B09D}" type="CATEGORYNAME">
                      <a:rPr lang="en-US" smtClean="0"/>
                      <a:pPr>
                        <a:defRPr sz="1400">
                          <a:solidFill>
                            <a:schemeClr val="accent1"/>
                          </a:solidFill>
                        </a:defRPr>
                      </a:pPr>
                      <a:t>[CATEGORY NAME]</a:t>
                    </a:fld>
                    <a:endParaRPr lang="en-US" dirty="0" smtClean="0"/>
                  </a:p>
                  <a:p>
                    <a:pPr>
                      <a:defRPr sz="1400">
                        <a:solidFill>
                          <a:schemeClr val="accent1"/>
                        </a:solidFill>
                      </a:defRPr>
                    </a:pPr>
                    <a:r>
                      <a:rPr lang="en-US" baseline="0" dirty="0" smtClean="0"/>
                      <a:t> </a:t>
                    </a:r>
                    <a:fld id="{46CAAF1E-372F-4933-BC69-8DE9D66668A4}" type="VALUE">
                      <a:rPr lang="en-US" baseline="0" smtClean="0"/>
                      <a:pPr>
                        <a:defRPr sz="1400">
                          <a:solidFill>
                            <a:schemeClr val="accent1"/>
                          </a:solidFill>
                        </a:defRPr>
                      </a:pPr>
                      <a:t>[VALUE]</a:t>
                    </a:fld>
                    <a:endParaRPr lang="en-US" baseline="0" dirty="0" smtClean="0"/>
                  </a:p>
                  <a:p>
                    <a:pPr>
                      <a:defRPr sz="1400">
                        <a:solidFill>
                          <a:schemeClr val="accent1"/>
                        </a:solidFill>
                      </a:defRPr>
                    </a:pPr>
                    <a:r>
                      <a:rPr lang="en-US" baseline="0" dirty="0" smtClean="0"/>
                      <a:t> </a:t>
                    </a:r>
                    <a:fld id="{D41F442D-76BB-4E69-98C7-33A7A816CE81}" type="PERCENTAGE">
                      <a:rPr lang="en-US" baseline="0" dirty="0"/>
                      <a:pPr>
                        <a:defRPr sz="1400">
                          <a:solidFill>
                            <a:schemeClr val="accent1"/>
                          </a:solidFill>
                        </a:defRPr>
                      </a:pPr>
                      <a:t>[PERCENTAGE]</a:t>
                    </a:fld>
                    <a:endParaRPr lang="en-US" baseline="0" dirty="0" smtClean="0"/>
                  </a:p>
                </c:rich>
              </c:tx>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FA58-41BC-B8CE-A8D723672586}"/>
                </c:ext>
                <c:ext xmlns:c15="http://schemas.microsoft.com/office/drawing/2012/chart" uri="{CE6537A1-D6FC-4f65-9D91-7224C49458BB}">
                  <c15:spPr xmlns:c15="http://schemas.microsoft.com/office/drawing/2012/chart">
                    <a:prstGeom prst="wedgeRectCallout">
                      <a:avLst/>
                    </a:prstGeom>
                    <a:noFill/>
                    <a:ln>
                      <a:noFill/>
                    </a:ln>
                  </c15:spPr>
                  <c15:layout>
                    <c:manualLayout>
                      <c:w val="0.25846789151356098"/>
                      <c:h val="0.13738021388115901"/>
                    </c:manualLayout>
                  </c15:layout>
                  <c15:dlblFieldTable/>
                  <c15:showDataLabelsRange val="0"/>
                </c:ext>
              </c:extLst>
            </c:dLbl>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'SHS Graph'!$BA$30:$BA$31</c:f>
              <c:strCache>
                <c:ptCount val="2"/>
                <c:pt idx="0">
                  <c:v>Can Accommodate </c:v>
                </c:pt>
                <c:pt idx="1">
                  <c:v>Can No Longer Accommodate</c:v>
                </c:pt>
              </c:strCache>
            </c:strRef>
          </c:cat>
          <c:val>
            <c:numRef>
              <c:f>'SHS Graph'!$BB$30:$BB$31</c:f>
              <c:numCache>
                <c:formatCode>_-* #,##0_-;\-* #,##0_-;_-* "-"??_-;_-@_-</c:formatCode>
                <c:ptCount val="2"/>
                <c:pt idx="0">
                  <c:v>4857</c:v>
                </c:pt>
                <c:pt idx="1">
                  <c:v>1935</c:v>
                </c:pt>
              </c:numCache>
            </c:numRef>
          </c:val>
          <c:extLst xmlns:c16r2="http://schemas.microsoft.com/office/drawing/2015/06/chart">
            <c:ext xmlns:c16="http://schemas.microsoft.com/office/drawing/2014/chart" uri="{C3380CC4-5D6E-409C-BE32-E72D297353CC}">
              <c16:uniqueId val="{00000004-FA58-41BC-B8CE-A8D723672586}"/>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'SHS Graph'!$N$30</c:f>
              <c:strCache>
                <c:ptCount val="1"/>
                <c:pt idx="0">
                  <c:v>No.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Graph'!$M$31:$M$47</c:f>
              <c:strCache>
                <c:ptCount val="17"/>
                <c:pt idx="0">
                  <c:v>ARMM</c:v>
                </c:pt>
                <c:pt idx="1">
                  <c:v>NCR</c:v>
                </c:pt>
                <c:pt idx="2">
                  <c:v>Region IX</c:v>
                </c:pt>
                <c:pt idx="3">
                  <c:v>CAR</c:v>
                </c:pt>
                <c:pt idx="4">
                  <c:v>Region IV-B</c:v>
                </c:pt>
                <c:pt idx="5">
                  <c:v>Region XI</c:v>
                </c:pt>
                <c:pt idx="6">
                  <c:v>Region X</c:v>
                </c:pt>
                <c:pt idx="7">
                  <c:v>Region II</c:v>
                </c:pt>
                <c:pt idx="8">
                  <c:v>Region VIII</c:v>
                </c:pt>
                <c:pt idx="9">
                  <c:v>Region XII</c:v>
                </c:pt>
                <c:pt idx="10">
                  <c:v>CARAGA</c:v>
                </c:pt>
                <c:pt idx="11">
                  <c:v>Region IV-A</c:v>
                </c:pt>
                <c:pt idx="12">
                  <c:v>Region III</c:v>
                </c:pt>
                <c:pt idx="13">
                  <c:v>Region I</c:v>
                </c:pt>
                <c:pt idx="14">
                  <c:v>Region V</c:v>
                </c:pt>
                <c:pt idx="15">
                  <c:v>Region VI</c:v>
                </c:pt>
                <c:pt idx="16">
                  <c:v>Region VII</c:v>
                </c:pt>
              </c:strCache>
            </c:strRef>
          </c:cat>
          <c:val>
            <c:numRef>
              <c:f>'SHS Graph'!$N$31:$N$47</c:f>
              <c:numCache>
                <c:formatCode>General</c:formatCode>
                <c:ptCount val="17"/>
                <c:pt idx="0">
                  <c:v>63</c:v>
                </c:pt>
                <c:pt idx="1">
                  <c:v>145</c:v>
                </c:pt>
                <c:pt idx="2">
                  <c:v>171</c:v>
                </c:pt>
                <c:pt idx="3">
                  <c:v>181</c:v>
                </c:pt>
                <c:pt idx="4">
                  <c:v>199</c:v>
                </c:pt>
                <c:pt idx="5">
                  <c:v>218</c:v>
                </c:pt>
                <c:pt idx="6">
                  <c:v>230</c:v>
                </c:pt>
                <c:pt idx="7">
                  <c:v>258</c:v>
                </c:pt>
                <c:pt idx="8">
                  <c:v>259</c:v>
                </c:pt>
                <c:pt idx="9">
                  <c:v>271</c:v>
                </c:pt>
                <c:pt idx="10">
                  <c:v>275</c:v>
                </c:pt>
                <c:pt idx="11">
                  <c:v>314</c:v>
                </c:pt>
                <c:pt idx="12">
                  <c:v>384</c:v>
                </c:pt>
                <c:pt idx="13">
                  <c:v>444</c:v>
                </c:pt>
                <c:pt idx="14">
                  <c:v>464</c:v>
                </c:pt>
                <c:pt idx="15">
                  <c:v>464</c:v>
                </c:pt>
                <c:pt idx="16">
                  <c:v>517</c:v>
                </c:pt>
              </c:numCache>
            </c:numRef>
          </c:val>
          <c:extLst xmlns:c16r2="http://schemas.microsoft.com/office/drawing/2015/06/chart">
            <c:ext xmlns:c16="http://schemas.microsoft.com/office/drawing/2014/chart" uri="{C3380CC4-5D6E-409C-BE32-E72D297353CC}">
              <c16:uniqueId val="{00000000-0568-4A24-97CB-9A70D480A46E}"/>
            </c:ext>
          </c:extLst>
        </c:ser>
        <c:ser>
          <c:idx val="1"/>
          <c:order val="1"/>
          <c:tx>
            <c:strRef>
              <c:f>'SHS Graph'!$O$30</c:f>
              <c:strCache>
                <c:ptCount val="1"/>
                <c:pt idx="0">
                  <c:v>No.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Graph'!$M$31:$M$47</c:f>
              <c:strCache>
                <c:ptCount val="17"/>
                <c:pt idx="0">
                  <c:v>ARMM</c:v>
                </c:pt>
                <c:pt idx="1">
                  <c:v>NCR</c:v>
                </c:pt>
                <c:pt idx="2">
                  <c:v>Region IX</c:v>
                </c:pt>
                <c:pt idx="3">
                  <c:v>CAR</c:v>
                </c:pt>
                <c:pt idx="4">
                  <c:v>Region IV-B</c:v>
                </c:pt>
                <c:pt idx="5">
                  <c:v>Region XI</c:v>
                </c:pt>
                <c:pt idx="6">
                  <c:v>Region X</c:v>
                </c:pt>
                <c:pt idx="7">
                  <c:v>Region II</c:v>
                </c:pt>
                <c:pt idx="8">
                  <c:v>Region VIII</c:v>
                </c:pt>
                <c:pt idx="9">
                  <c:v>Region XII</c:v>
                </c:pt>
                <c:pt idx="10">
                  <c:v>CARAGA</c:v>
                </c:pt>
                <c:pt idx="11">
                  <c:v>Region IV-A</c:v>
                </c:pt>
                <c:pt idx="12">
                  <c:v>Region III</c:v>
                </c:pt>
                <c:pt idx="13">
                  <c:v>Region I</c:v>
                </c:pt>
                <c:pt idx="14">
                  <c:v>Region V</c:v>
                </c:pt>
                <c:pt idx="15">
                  <c:v>Region VI</c:v>
                </c:pt>
                <c:pt idx="16">
                  <c:v>Region VII</c:v>
                </c:pt>
              </c:strCache>
            </c:strRef>
          </c:cat>
          <c:val>
            <c:numRef>
              <c:f>'SHS Graph'!$O$31:$O$47</c:f>
              <c:numCache>
                <c:formatCode>General</c:formatCode>
                <c:ptCount val="17"/>
                <c:pt idx="0">
                  <c:v>93</c:v>
                </c:pt>
                <c:pt idx="1">
                  <c:v>51</c:v>
                </c:pt>
                <c:pt idx="2">
                  <c:v>139</c:v>
                </c:pt>
                <c:pt idx="3">
                  <c:v>18</c:v>
                </c:pt>
                <c:pt idx="4">
                  <c:v>57</c:v>
                </c:pt>
                <c:pt idx="5">
                  <c:v>114</c:v>
                </c:pt>
                <c:pt idx="6">
                  <c:v>99</c:v>
                </c:pt>
                <c:pt idx="7">
                  <c:v>60</c:v>
                </c:pt>
                <c:pt idx="8">
                  <c:v>146</c:v>
                </c:pt>
                <c:pt idx="9">
                  <c:v>92</c:v>
                </c:pt>
                <c:pt idx="10">
                  <c:v>113</c:v>
                </c:pt>
                <c:pt idx="11">
                  <c:v>163</c:v>
                </c:pt>
                <c:pt idx="12">
                  <c:v>164</c:v>
                </c:pt>
                <c:pt idx="13">
                  <c:v>75</c:v>
                </c:pt>
                <c:pt idx="14">
                  <c:v>188</c:v>
                </c:pt>
                <c:pt idx="15">
                  <c:v>153</c:v>
                </c:pt>
                <c:pt idx="16">
                  <c:v>210</c:v>
                </c:pt>
              </c:numCache>
            </c:numRef>
          </c:val>
          <c:extLst xmlns:c16r2="http://schemas.microsoft.com/office/drawing/2015/06/chart">
            <c:ext xmlns:c16="http://schemas.microsoft.com/office/drawing/2014/chart" uri="{C3380CC4-5D6E-409C-BE32-E72D297353CC}">
              <c16:uniqueId val="{00000001-0568-4A24-97CB-9A70D480A46E}"/>
            </c:ext>
          </c:extLst>
        </c:ser>
        <c:dLbls>
          <c:dLblPos val="inBase"/>
          <c:showLegendKey val="0"/>
          <c:showVal val="1"/>
          <c:showCatName val="0"/>
          <c:showSerName val="0"/>
          <c:showPercent val="0"/>
          <c:showBubbleSize val="0"/>
        </c:dLbls>
        <c:gapWidth val="40"/>
        <c:overlap val="100"/>
        <c:axId val="1044606256"/>
        <c:axId val="1044607344"/>
      </c:barChart>
      <c:catAx>
        <c:axId val="104460625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607344"/>
        <c:crosses val="autoZero"/>
        <c:auto val="1"/>
        <c:lblAlgn val="ctr"/>
        <c:lblOffset val="100"/>
        <c:noMultiLvlLbl val="0"/>
      </c:catAx>
      <c:valAx>
        <c:axId val="1044607344"/>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1044606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'SHS Graph'!$AK$30</c:f>
              <c:strCache>
                <c:ptCount val="1"/>
                <c:pt idx="0">
                  <c:v>%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Graph'!$AJ$31:$AJ$47</c:f>
              <c:strCache>
                <c:ptCount val="17"/>
                <c:pt idx="0">
                  <c:v>ARMM</c:v>
                </c:pt>
                <c:pt idx="1">
                  <c:v>Region IX</c:v>
                </c:pt>
                <c:pt idx="2">
                  <c:v>Region VIII</c:v>
                </c:pt>
                <c:pt idx="3">
                  <c:v>Region XI</c:v>
                </c:pt>
                <c:pt idx="4">
                  <c:v>Region IV-A</c:v>
                </c:pt>
                <c:pt idx="5">
                  <c:v>Region X</c:v>
                </c:pt>
                <c:pt idx="6">
                  <c:v>Region III</c:v>
                </c:pt>
                <c:pt idx="7">
                  <c:v>CARAGA</c:v>
                </c:pt>
                <c:pt idx="8">
                  <c:v>Region VII</c:v>
                </c:pt>
                <c:pt idx="9">
                  <c:v>Region V</c:v>
                </c:pt>
                <c:pt idx="10">
                  <c:v>NCR</c:v>
                </c:pt>
                <c:pt idx="11">
                  <c:v>Region XII</c:v>
                </c:pt>
                <c:pt idx="12">
                  <c:v>Region VI</c:v>
                </c:pt>
                <c:pt idx="13">
                  <c:v>Region IV-B</c:v>
                </c:pt>
                <c:pt idx="14">
                  <c:v>Region II</c:v>
                </c:pt>
                <c:pt idx="15">
                  <c:v>Region I</c:v>
                </c:pt>
                <c:pt idx="16">
                  <c:v>CAR</c:v>
                </c:pt>
              </c:strCache>
            </c:strRef>
          </c:cat>
          <c:val>
            <c:numRef>
              <c:f>'SHS Graph'!$AK$31:$AK$47</c:f>
              <c:numCache>
                <c:formatCode>0.00%</c:formatCode>
                <c:ptCount val="17"/>
                <c:pt idx="0">
                  <c:v>0.40384615384615402</c:v>
                </c:pt>
                <c:pt idx="1">
                  <c:v>0.55161290322580703</c:v>
                </c:pt>
                <c:pt idx="2">
                  <c:v>0.63950617283950595</c:v>
                </c:pt>
                <c:pt idx="3">
                  <c:v>0.656626506024096</c:v>
                </c:pt>
                <c:pt idx="4">
                  <c:v>0.65828092243186598</c:v>
                </c:pt>
                <c:pt idx="5">
                  <c:v>0.69908814589665602</c:v>
                </c:pt>
                <c:pt idx="6">
                  <c:v>0.70072992700729897</c:v>
                </c:pt>
                <c:pt idx="7">
                  <c:v>0.70876288659793796</c:v>
                </c:pt>
                <c:pt idx="8">
                  <c:v>0.71114167812929896</c:v>
                </c:pt>
                <c:pt idx="9">
                  <c:v>0.71165644171779097</c:v>
                </c:pt>
                <c:pt idx="10">
                  <c:v>0.73979591836734704</c:v>
                </c:pt>
                <c:pt idx="11">
                  <c:v>0.74655647382920098</c:v>
                </c:pt>
                <c:pt idx="12">
                  <c:v>0.75202593192868705</c:v>
                </c:pt>
                <c:pt idx="13">
                  <c:v>0.77734375</c:v>
                </c:pt>
                <c:pt idx="14">
                  <c:v>0.81132075471698095</c:v>
                </c:pt>
                <c:pt idx="15">
                  <c:v>0.85549132947976902</c:v>
                </c:pt>
                <c:pt idx="16">
                  <c:v>0.90954773869346695</c:v>
                </c:pt>
              </c:numCache>
            </c:numRef>
          </c:val>
          <c:extLst xmlns:c16r2="http://schemas.microsoft.com/office/drawing/2015/06/chart">
            <c:ext xmlns:c16="http://schemas.microsoft.com/office/drawing/2014/chart" uri="{C3380CC4-5D6E-409C-BE32-E72D297353CC}">
              <c16:uniqueId val="{00000000-0615-4F91-8631-91C134019ACB}"/>
            </c:ext>
          </c:extLst>
        </c:ser>
        <c:ser>
          <c:idx val="1"/>
          <c:order val="1"/>
          <c:tx>
            <c:strRef>
              <c:f>'SHS Graph'!$AL$30</c:f>
              <c:strCache>
                <c:ptCount val="1"/>
                <c:pt idx="0">
                  <c:v>%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Graph'!$AJ$31:$AJ$47</c:f>
              <c:strCache>
                <c:ptCount val="17"/>
                <c:pt idx="0">
                  <c:v>ARMM</c:v>
                </c:pt>
                <c:pt idx="1">
                  <c:v>Region IX</c:v>
                </c:pt>
                <c:pt idx="2">
                  <c:v>Region VIII</c:v>
                </c:pt>
                <c:pt idx="3">
                  <c:v>Region XI</c:v>
                </c:pt>
                <c:pt idx="4">
                  <c:v>Region IV-A</c:v>
                </c:pt>
                <c:pt idx="5">
                  <c:v>Region X</c:v>
                </c:pt>
                <c:pt idx="6">
                  <c:v>Region III</c:v>
                </c:pt>
                <c:pt idx="7">
                  <c:v>CARAGA</c:v>
                </c:pt>
                <c:pt idx="8">
                  <c:v>Region VII</c:v>
                </c:pt>
                <c:pt idx="9">
                  <c:v>Region V</c:v>
                </c:pt>
                <c:pt idx="10">
                  <c:v>NCR</c:v>
                </c:pt>
                <c:pt idx="11">
                  <c:v>Region XII</c:v>
                </c:pt>
                <c:pt idx="12">
                  <c:v>Region VI</c:v>
                </c:pt>
                <c:pt idx="13">
                  <c:v>Region IV-B</c:v>
                </c:pt>
                <c:pt idx="14">
                  <c:v>Region II</c:v>
                </c:pt>
                <c:pt idx="15">
                  <c:v>Region I</c:v>
                </c:pt>
                <c:pt idx="16">
                  <c:v>CAR</c:v>
                </c:pt>
              </c:strCache>
            </c:strRef>
          </c:cat>
          <c:val>
            <c:numRef>
              <c:f>'SHS Graph'!$AL$31:$AL$47</c:f>
              <c:numCache>
                <c:formatCode>0.00%</c:formatCode>
                <c:ptCount val="17"/>
                <c:pt idx="0">
                  <c:v>0.59615384615384603</c:v>
                </c:pt>
                <c:pt idx="1">
                  <c:v>0.44838709677419403</c:v>
                </c:pt>
                <c:pt idx="2">
                  <c:v>0.360493827160494</c:v>
                </c:pt>
                <c:pt idx="3">
                  <c:v>0.343373493975904</c:v>
                </c:pt>
                <c:pt idx="4">
                  <c:v>0.34171907756813402</c:v>
                </c:pt>
                <c:pt idx="5">
                  <c:v>0.30091185410334298</c:v>
                </c:pt>
                <c:pt idx="6">
                  <c:v>0.29927007299270098</c:v>
                </c:pt>
                <c:pt idx="7">
                  <c:v>0.29123711340206199</c:v>
                </c:pt>
                <c:pt idx="8">
                  <c:v>0.28885832187070198</c:v>
                </c:pt>
                <c:pt idx="9">
                  <c:v>0.28834355828220898</c:v>
                </c:pt>
                <c:pt idx="10">
                  <c:v>0.26020408163265302</c:v>
                </c:pt>
                <c:pt idx="11">
                  <c:v>0.25344352617079902</c:v>
                </c:pt>
                <c:pt idx="12">
                  <c:v>0.247974068071313</c:v>
                </c:pt>
                <c:pt idx="13">
                  <c:v>0.22265625</c:v>
                </c:pt>
                <c:pt idx="14">
                  <c:v>0.18867924528301899</c:v>
                </c:pt>
                <c:pt idx="15">
                  <c:v>0.144508670520231</c:v>
                </c:pt>
                <c:pt idx="16">
                  <c:v>9.0452261306532597E-2</c:v>
                </c:pt>
              </c:numCache>
            </c:numRef>
          </c:val>
          <c:extLst xmlns:c16r2="http://schemas.microsoft.com/office/drawing/2015/06/chart">
            <c:ext xmlns:c16="http://schemas.microsoft.com/office/drawing/2014/chart" uri="{C3380CC4-5D6E-409C-BE32-E72D297353CC}">
              <c16:uniqueId val="{00000001-0615-4F91-8631-91C134019ACB}"/>
            </c:ext>
          </c:extLst>
        </c:ser>
        <c:dLbls>
          <c:dLblPos val="inBase"/>
          <c:showLegendKey val="0"/>
          <c:showVal val="1"/>
          <c:showCatName val="0"/>
          <c:showSerName val="0"/>
          <c:showPercent val="0"/>
          <c:showBubbleSize val="0"/>
        </c:dLbls>
        <c:gapWidth val="40"/>
        <c:overlap val="100"/>
        <c:axId val="1044609520"/>
        <c:axId val="1044605712"/>
      </c:barChart>
      <c:catAx>
        <c:axId val="1044609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605712"/>
        <c:crosses val="autoZero"/>
        <c:auto val="1"/>
        <c:lblAlgn val="ctr"/>
        <c:lblOffset val="100"/>
        <c:noMultiLvlLbl val="0"/>
      </c:catAx>
      <c:valAx>
        <c:axId val="1044605712"/>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044609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'SHS Graph'!$K$30</c:f>
              <c:strCache>
                <c:ptCount val="1"/>
                <c:pt idx="0">
                  <c:v>No. of Learners that Can be Accommodated </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'SHS Graph'!$J$31:$J$47</c:f>
              <c:strCache>
                <c:ptCount val="17"/>
                <c:pt idx="0">
                  <c:v>ARMM</c:v>
                </c:pt>
                <c:pt idx="1">
                  <c:v>Region IX</c:v>
                </c:pt>
                <c:pt idx="2">
                  <c:v>CAR</c:v>
                </c:pt>
                <c:pt idx="3">
                  <c:v>CARAGA</c:v>
                </c:pt>
                <c:pt idx="4">
                  <c:v>Region XI</c:v>
                </c:pt>
                <c:pt idx="5">
                  <c:v>Region X</c:v>
                </c:pt>
                <c:pt idx="6">
                  <c:v>Region IV-B</c:v>
                </c:pt>
                <c:pt idx="7">
                  <c:v>Region XII</c:v>
                </c:pt>
                <c:pt idx="8">
                  <c:v>Region VIII</c:v>
                </c:pt>
                <c:pt idx="9">
                  <c:v>Region V</c:v>
                </c:pt>
                <c:pt idx="10">
                  <c:v>Region II</c:v>
                </c:pt>
                <c:pt idx="11">
                  <c:v>Region VII</c:v>
                </c:pt>
                <c:pt idx="12">
                  <c:v>Region III</c:v>
                </c:pt>
                <c:pt idx="13">
                  <c:v>Region I</c:v>
                </c:pt>
                <c:pt idx="14">
                  <c:v>Region IV-A</c:v>
                </c:pt>
                <c:pt idx="15">
                  <c:v>Region VI</c:v>
                </c:pt>
                <c:pt idx="16">
                  <c:v>NCR</c:v>
                </c:pt>
              </c:strCache>
            </c:strRef>
          </c:cat>
          <c:val>
            <c:numRef>
              <c:f>'SHS Graph'!$K$31:$K$47</c:f>
              <c:numCache>
                <c:formatCode>_-* #,##0_-;\-* #,##0_-;_-* "-"??_-;_-@_-</c:formatCode>
                <c:ptCount val="17"/>
                <c:pt idx="0">
                  <c:v>4300.5506786972073</c:v>
                </c:pt>
                <c:pt idx="1">
                  <c:v>11033.519172044231</c:v>
                </c:pt>
                <c:pt idx="2">
                  <c:v>18977.14780273183</c:v>
                </c:pt>
                <c:pt idx="3">
                  <c:v>19281.893398426451</c:v>
                </c:pt>
                <c:pt idx="4">
                  <c:v>19725.506340103471</c:v>
                </c:pt>
                <c:pt idx="5">
                  <c:v>19902.5769183392</c:v>
                </c:pt>
                <c:pt idx="6">
                  <c:v>23421.9439332974</c:v>
                </c:pt>
                <c:pt idx="7">
                  <c:v>24583.916621421351</c:v>
                </c:pt>
                <c:pt idx="8">
                  <c:v>26298.290161145462</c:v>
                </c:pt>
                <c:pt idx="9">
                  <c:v>30390.0204838871</c:v>
                </c:pt>
                <c:pt idx="10">
                  <c:v>31402.934300695299</c:v>
                </c:pt>
                <c:pt idx="11">
                  <c:v>33714.843973128263</c:v>
                </c:pt>
                <c:pt idx="12">
                  <c:v>43373.341517066481</c:v>
                </c:pt>
                <c:pt idx="13">
                  <c:v>44565.7938887403</c:v>
                </c:pt>
                <c:pt idx="14">
                  <c:v>51557.036792222068</c:v>
                </c:pt>
                <c:pt idx="15">
                  <c:v>53428.313713842857</c:v>
                </c:pt>
                <c:pt idx="16">
                  <c:v>74376.355412895864</c:v>
                </c:pt>
              </c:numCache>
            </c:numRef>
          </c:val>
          <c:extLst xmlns:c16r2="http://schemas.microsoft.com/office/drawing/2015/06/chart">
            <c:ext xmlns:c16="http://schemas.microsoft.com/office/drawing/2014/chart" uri="{C3380CC4-5D6E-409C-BE32-E72D297353CC}">
              <c16:uniqueId val="{00000000-95C6-4E5F-8E74-AC530A93EF1A}"/>
            </c:ext>
          </c:extLst>
        </c:ser>
        <c:dLbls>
          <c:dLblPos val="outEnd"/>
          <c:showLegendKey val="0"/>
          <c:showVal val="1"/>
          <c:showCatName val="0"/>
          <c:showSerName val="0"/>
          <c:showPercent val="0"/>
          <c:showBubbleSize val="0"/>
        </c:dLbls>
        <c:gapWidth val="50"/>
        <c:axId val="1099635200"/>
        <c:axId val="1099638464"/>
      </c:barChart>
      <c:catAx>
        <c:axId val="109963520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99638464"/>
        <c:crosses val="autoZero"/>
        <c:auto val="1"/>
        <c:lblAlgn val="ctr"/>
        <c:lblOffset val="100"/>
        <c:noMultiLvlLbl val="0"/>
      </c:catAx>
      <c:valAx>
        <c:axId val="1099638464"/>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99635200"/>
        <c:crosses val="autoZero"/>
        <c:crossBetween val="between"/>
      </c:valAx>
      <c:spPr>
        <a:noFill/>
        <a:ln>
          <a:noFill/>
        </a:ln>
        <a:effectLst/>
      </c:spPr>
    </c:plotArea>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'ES Graph'!$AM$4</c:f>
              <c:strCache>
                <c:ptCount val="1"/>
                <c:pt idx="0">
                  <c:v>%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Graph'!$AL$5:$AL$21</c:f>
              <c:strCache>
                <c:ptCount val="17"/>
                <c:pt idx="0">
                  <c:v>ARMM</c:v>
                </c:pt>
                <c:pt idx="1">
                  <c:v>Region IX</c:v>
                </c:pt>
                <c:pt idx="2">
                  <c:v>Region X</c:v>
                </c:pt>
                <c:pt idx="3">
                  <c:v>NCR</c:v>
                </c:pt>
                <c:pt idx="4">
                  <c:v>Region IV-B</c:v>
                </c:pt>
                <c:pt idx="5">
                  <c:v>Region IV-A</c:v>
                </c:pt>
                <c:pt idx="6">
                  <c:v>Region XII</c:v>
                </c:pt>
                <c:pt idx="7">
                  <c:v>Region II</c:v>
                </c:pt>
                <c:pt idx="8">
                  <c:v>CAR</c:v>
                </c:pt>
                <c:pt idx="9">
                  <c:v>Region VII</c:v>
                </c:pt>
                <c:pt idx="10">
                  <c:v>Region XI</c:v>
                </c:pt>
                <c:pt idx="11">
                  <c:v>Region V</c:v>
                </c:pt>
                <c:pt idx="12">
                  <c:v>Region VIII</c:v>
                </c:pt>
                <c:pt idx="13">
                  <c:v>CARAGA</c:v>
                </c:pt>
                <c:pt idx="14">
                  <c:v>Region I</c:v>
                </c:pt>
                <c:pt idx="15">
                  <c:v>Region III</c:v>
                </c:pt>
                <c:pt idx="16">
                  <c:v>Region VI</c:v>
                </c:pt>
              </c:strCache>
            </c:strRef>
          </c:cat>
          <c:val>
            <c:numRef>
              <c:f>'ES Graph'!$AM$5:$AM$21</c:f>
              <c:numCache>
                <c:formatCode>0.00%</c:formatCode>
                <c:ptCount val="17"/>
                <c:pt idx="0">
                  <c:v>0.64295807819123896</c:v>
                </c:pt>
                <c:pt idx="1">
                  <c:v>0.92763157894736803</c:v>
                </c:pt>
                <c:pt idx="2">
                  <c:v>0.96011131725417498</c:v>
                </c:pt>
                <c:pt idx="3">
                  <c:v>0.96893203883495105</c:v>
                </c:pt>
                <c:pt idx="4">
                  <c:v>0.97404661016949201</c:v>
                </c:pt>
                <c:pt idx="5">
                  <c:v>0.974536194979993</c:v>
                </c:pt>
                <c:pt idx="6">
                  <c:v>0.97844112769485903</c:v>
                </c:pt>
                <c:pt idx="7">
                  <c:v>0.97872340425531901</c:v>
                </c:pt>
                <c:pt idx="8">
                  <c:v>0.98432397126061399</c:v>
                </c:pt>
                <c:pt idx="9">
                  <c:v>0.98471467391304401</c:v>
                </c:pt>
                <c:pt idx="10">
                  <c:v>0.98518079430942496</c:v>
                </c:pt>
                <c:pt idx="11">
                  <c:v>0.98825396825396805</c:v>
                </c:pt>
                <c:pt idx="12">
                  <c:v>0.98901400714089505</c:v>
                </c:pt>
                <c:pt idx="13">
                  <c:v>0.98982645122681001</c:v>
                </c:pt>
                <c:pt idx="14">
                  <c:v>0.99126092384519304</c:v>
                </c:pt>
                <c:pt idx="15">
                  <c:v>0.99237147595356501</c:v>
                </c:pt>
                <c:pt idx="16">
                  <c:v>0.99676755803702599</c:v>
                </c:pt>
              </c:numCache>
            </c:numRef>
          </c:val>
          <c:extLst xmlns:c16r2="http://schemas.microsoft.com/office/drawing/2015/06/chart">
            <c:ext xmlns:c16="http://schemas.microsoft.com/office/drawing/2014/chart" uri="{C3380CC4-5D6E-409C-BE32-E72D297353CC}">
              <c16:uniqueId val="{00000000-FFD5-4485-844B-B12504535C34}"/>
            </c:ext>
          </c:extLst>
        </c:ser>
        <c:ser>
          <c:idx val="1"/>
          <c:order val="1"/>
          <c:tx>
            <c:strRef>
              <c:f>'ES Graph'!$AN$4</c:f>
              <c:strCache>
                <c:ptCount val="1"/>
                <c:pt idx="0">
                  <c:v>%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Graph'!$AL$5:$AL$21</c:f>
              <c:strCache>
                <c:ptCount val="17"/>
                <c:pt idx="0">
                  <c:v>ARMM</c:v>
                </c:pt>
                <c:pt idx="1">
                  <c:v>Region IX</c:v>
                </c:pt>
                <c:pt idx="2">
                  <c:v>Region X</c:v>
                </c:pt>
                <c:pt idx="3">
                  <c:v>NCR</c:v>
                </c:pt>
                <c:pt idx="4">
                  <c:v>Region IV-B</c:v>
                </c:pt>
                <c:pt idx="5">
                  <c:v>Region IV-A</c:v>
                </c:pt>
                <c:pt idx="6">
                  <c:v>Region XII</c:v>
                </c:pt>
                <c:pt idx="7">
                  <c:v>Region II</c:v>
                </c:pt>
                <c:pt idx="8">
                  <c:v>CAR</c:v>
                </c:pt>
                <c:pt idx="9">
                  <c:v>Region VII</c:v>
                </c:pt>
                <c:pt idx="10">
                  <c:v>Region XI</c:v>
                </c:pt>
                <c:pt idx="11">
                  <c:v>Region V</c:v>
                </c:pt>
                <c:pt idx="12">
                  <c:v>Region VIII</c:v>
                </c:pt>
                <c:pt idx="13">
                  <c:v>CARAGA</c:v>
                </c:pt>
                <c:pt idx="14">
                  <c:v>Region I</c:v>
                </c:pt>
                <c:pt idx="15">
                  <c:v>Region III</c:v>
                </c:pt>
                <c:pt idx="16">
                  <c:v>Region VI</c:v>
                </c:pt>
              </c:strCache>
            </c:strRef>
          </c:cat>
          <c:val>
            <c:numRef>
              <c:f>'ES Graph'!$AN$5:$AN$21</c:f>
              <c:numCache>
                <c:formatCode>0.00%</c:formatCode>
                <c:ptCount val="17"/>
                <c:pt idx="0">
                  <c:v>0.35704192180876099</c:v>
                </c:pt>
                <c:pt idx="1">
                  <c:v>7.2368421052631596E-2</c:v>
                </c:pt>
                <c:pt idx="2">
                  <c:v>3.9888682745825597E-2</c:v>
                </c:pt>
                <c:pt idx="3">
                  <c:v>3.1067961165048501E-2</c:v>
                </c:pt>
                <c:pt idx="4">
                  <c:v>2.5953389830508499E-2</c:v>
                </c:pt>
                <c:pt idx="5">
                  <c:v>2.54638050200073E-2</c:v>
                </c:pt>
                <c:pt idx="6">
                  <c:v>2.1558872305140999E-2</c:v>
                </c:pt>
                <c:pt idx="7">
                  <c:v>2.1276595744680799E-2</c:v>
                </c:pt>
                <c:pt idx="8">
                  <c:v>1.5676028739385998E-2</c:v>
                </c:pt>
                <c:pt idx="9">
                  <c:v>1.5285326086956499E-2</c:v>
                </c:pt>
                <c:pt idx="10">
                  <c:v>1.4819205690575E-2</c:v>
                </c:pt>
                <c:pt idx="11">
                  <c:v>1.17460317460317E-2</c:v>
                </c:pt>
                <c:pt idx="12">
                  <c:v>1.09859928591046E-2</c:v>
                </c:pt>
                <c:pt idx="13">
                  <c:v>1.0173548773189701E-2</c:v>
                </c:pt>
                <c:pt idx="14">
                  <c:v>8.7390761548064907E-3</c:v>
                </c:pt>
                <c:pt idx="15">
                  <c:v>7.6285240464344902E-3</c:v>
                </c:pt>
                <c:pt idx="16">
                  <c:v>3.2324419629738499E-3</c:v>
                </c:pt>
              </c:numCache>
            </c:numRef>
          </c:val>
          <c:extLst xmlns:c16r2="http://schemas.microsoft.com/office/drawing/2015/06/chart">
            <c:ext xmlns:c16="http://schemas.microsoft.com/office/drawing/2014/chart" uri="{C3380CC4-5D6E-409C-BE32-E72D297353CC}">
              <c16:uniqueId val="{00000001-FFD5-4485-844B-B12504535C34}"/>
            </c:ext>
          </c:extLst>
        </c:ser>
        <c:dLbls>
          <c:dLblPos val="inBase"/>
          <c:showLegendKey val="0"/>
          <c:showVal val="1"/>
          <c:showCatName val="0"/>
          <c:showSerName val="0"/>
          <c:showPercent val="0"/>
          <c:showBubbleSize val="0"/>
        </c:dLbls>
        <c:gapWidth val="50"/>
        <c:overlap val="100"/>
        <c:axId val="984717168"/>
        <c:axId val="984724784"/>
      </c:barChart>
      <c:catAx>
        <c:axId val="98471716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984724784"/>
        <c:crosses val="autoZero"/>
        <c:auto val="1"/>
        <c:lblAlgn val="ctr"/>
        <c:lblOffset val="100"/>
        <c:noMultiLvlLbl val="0"/>
      </c:catAx>
      <c:valAx>
        <c:axId val="984724784"/>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98471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'ES Graph'!$K$3</c:f>
              <c:strCache>
                <c:ptCount val="1"/>
                <c:pt idx="0">
                  <c:v>Number of Learners can accommodate learners based on Teachers</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Graph'!$J$4:$J$20</c:f>
              <c:strCache>
                <c:ptCount val="17"/>
                <c:pt idx="0">
                  <c:v>ARMM</c:v>
                </c:pt>
                <c:pt idx="1">
                  <c:v>CAR</c:v>
                </c:pt>
                <c:pt idx="2">
                  <c:v>CARAGA</c:v>
                </c:pt>
                <c:pt idx="3">
                  <c:v>Region IV-B</c:v>
                </c:pt>
                <c:pt idx="4">
                  <c:v>Region XI</c:v>
                </c:pt>
                <c:pt idx="5">
                  <c:v>Region XII</c:v>
                </c:pt>
                <c:pt idx="6">
                  <c:v>Region II</c:v>
                </c:pt>
                <c:pt idx="7">
                  <c:v>Region X</c:v>
                </c:pt>
                <c:pt idx="8">
                  <c:v>NCR</c:v>
                </c:pt>
                <c:pt idx="9">
                  <c:v>Region IX</c:v>
                </c:pt>
                <c:pt idx="10">
                  <c:v>Region I</c:v>
                </c:pt>
                <c:pt idx="11">
                  <c:v>Region VII</c:v>
                </c:pt>
                <c:pt idx="12">
                  <c:v>Region V</c:v>
                </c:pt>
                <c:pt idx="13">
                  <c:v>Region IV-A</c:v>
                </c:pt>
                <c:pt idx="14">
                  <c:v>Region VIII</c:v>
                </c:pt>
                <c:pt idx="15">
                  <c:v>Region III</c:v>
                </c:pt>
                <c:pt idx="16">
                  <c:v>Region VI</c:v>
                </c:pt>
              </c:strCache>
            </c:strRef>
          </c:cat>
          <c:val>
            <c:numRef>
              <c:f>'ES Graph'!$K$4:$K$20</c:f>
              <c:numCache>
                <c:formatCode>_-* #,##0_-;\-* #,##0_-;_-* "-"??_-;_-@_-</c:formatCode>
                <c:ptCount val="17"/>
                <c:pt idx="0">
                  <c:v>200585</c:v>
                </c:pt>
                <c:pt idx="1">
                  <c:v>244167</c:v>
                </c:pt>
                <c:pt idx="2">
                  <c:v>309694</c:v>
                </c:pt>
                <c:pt idx="3">
                  <c:v>314472</c:v>
                </c:pt>
                <c:pt idx="4">
                  <c:v>377697</c:v>
                </c:pt>
                <c:pt idx="5">
                  <c:v>380514</c:v>
                </c:pt>
                <c:pt idx="6">
                  <c:v>385534</c:v>
                </c:pt>
                <c:pt idx="7">
                  <c:v>389713</c:v>
                </c:pt>
                <c:pt idx="8">
                  <c:v>397777</c:v>
                </c:pt>
                <c:pt idx="9">
                  <c:v>407402</c:v>
                </c:pt>
                <c:pt idx="10">
                  <c:v>502695</c:v>
                </c:pt>
                <c:pt idx="11">
                  <c:v>629875</c:v>
                </c:pt>
                <c:pt idx="12">
                  <c:v>644949</c:v>
                </c:pt>
                <c:pt idx="13">
                  <c:v>645672</c:v>
                </c:pt>
                <c:pt idx="14">
                  <c:v>655426</c:v>
                </c:pt>
                <c:pt idx="15">
                  <c:v>691322</c:v>
                </c:pt>
                <c:pt idx="16">
                  <c:v>744010</c:v>
                </c:pt>
              </c:numCache>
            </c:numRef>
          </c:val>
          <c:extLst xmlns:c16r2="http://schemas.microsoft.com/office/drawing/2015/06/chart">
            <c:ext xmlns:c16="http://schemas.microsoft.com/office/drawing/2014/chart" uri="{C3380CC4-5D6E-409C-BE32-E72D297353CC}">
              <c16:uniqueId val="{00000000-CD4E-4EA1-A9C8-A2F93020D878}"/>
            </c:ext>
          </c:extLst>
        </c:ser>
        <c:dLbls>
          <c:dLblPos val="outEnd"/>
          <c:showLegendKey val="0"/>
          <c:showVal val="1"/>
          <c:showCatName val="0"/>
          <c:showSerName val="0"/>
          <c:showPercent val="0"/>
          <c:showBubbleSize val="0"/>
        </c:dLbls>
        <c:gapWidth val="23"/>
        <c:overlap val="74"/>
        <c:axId val="984726416"/>
        <c:axId val="984726960"/>
      </c:barChart>
      <c:catAx>
        <c:axId val="98472641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984726960"/>
        <c:crosses val="autoZero"/>
        <c:auto val="1"/>
        <c:lblAlgn val="ctr"/>
        <c:lblOffset val="100"/>
        <c:noMultiLvlLbl val="0"/>
      </c:catAx>
      <c:valAx>
        <c:axId val="984726960"/>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984726416"/>
        <c:crosses val="autoZero"/>
        <c:crossBetween val="between"/>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200" b="1">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9338850346830303E-2"/>
          <c:y val="0.11772673386240901"/>
          <c:w val="0.84132229930633895"/>
          <c:h val="0.81714350794907997"/>
        </c:manualLayout>
      </c:layout>
      <c:pie3DChart>
        <c:varyColors val="1"/>
        <c:ser>
          <c:idx val="0"/>
          <c:order val="0"/>
          <c:spPr>
            <a:solidFill>
              <a:schemeClr val="accent6"/>
            </a:solidFill>
          </c:spPr>
          <c:dPt>
            <c:idx val="0"/>
            <c:bubble3D val="0"/>
            <c:explosion val="24"/>
            <c:spPr>
              <a:solidFill>
                <a:srgbClr val="00B0F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4116-463C-93AB-57BCB0F06935}"/>
              </c:ext>
            </c:extLst>
          </c:dPt>
          <c:dPt>
            <c:idx val="1"/>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4116-463C-93AB-57BCB0F06935}"/>
              </c:ext>
            </c:extLst>
          </c:dPt>
          <c:dLbls>
            <c:dLbl>
              <c:idx val="0"/>
              <c:layout>
                <c:manualLayout>
                  <c:x val="2.1786435192333E-2"/>
                  <c:y val="-0.12911589267339799"/>
                </c:manualLayout>
              </c:layout>
              <c:spPr>
                <a:solidFill>
                  <a:sysClr val="window" lastClr="FFFFFF"/>
                </a:solidFill>
                <a:ln>
                  <a:solidFill>
                    <a:srgbClr val="5B9BD5"/>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chemeClr val="accent1"/>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4116-463C-93AB-57BCB0F06935}"/>
                </c:ext>
                <c:ext xmlns:c15="http://schemas.microsoft.com/office/drawing/2012/chart" uri="{CE6537A1-D6FC-4f65-9D91-7224C49458BB}">
                  <c15:spPr xmlns:c15="http://schemas.microsoft.com/office/drawing/2012/chart">
                    <a:prstGeom prst="wedgeRectCallout">
                      <a:avLst/>
                    </a:prstGeom>
                    <a:noFill/>
                    <a:ln>
                      <a:noFill/>
                    </a:ln>
                  </c15:spPr>
                  <c15:layout>
                    <c:manualLayout>
                      <c:w val="0.23901783518890199"/>
                      <c:h val="0.15041867791498201"/>
                    </c:manualLayout>
                  </c15:layout>
                </c:ext>
              </c:extLst>
            </c:dLbl>
            <c:dLbl>
              <c:idx val="1"/>
              <c:layout>
                <c:manualLayout>
                  <c:x val="-1.0715651215075299E-2"/>
                  <c:y val="-5.2595940300361899E-3"/>
                </c:manualLayout>
              </c:layout>
              <c:spPr>
                <a:solidFill>
                  <a:sysClr val="window" lastClr="FFFFFF"/>
                </a:solidFill>
                <a:ln>
                  <a:solidFill>
                    <a:srgbClr val="5B9BD5"/>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chemeClr val="accent2"/>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4116-463C-93AB-57BCB0F06935}"/>
                </c:ext>
                <c:ext xmlns:c15="http://schemas.microsoft.com/office/drawing/2012/chart" uri="{CE6537A1-D6FC-4f65-9D91-7224C49458BB}">
                  <c15:spPr xmlns:c15="http://schemas.microsoft.com/office/drawing/2012/chart">
                    <a:prstGeom prst="wedgeRectCallout">
                      <a:avLst/>
                    </a:prstGeom>
                    <a:noFill/>
                    <a:ln>
                      <a:noFill/>
                    </a:ln>
                  </c15:spPr>
                  <c15:layout>
                    <c:manualLayout>
                      <c:w val="0.29981259061294502"/>
                      <c:h val="0.139593408812064"/>
                    </c:manualLayout>
                  </c15:layout>
                </c:ext>
              </c:extLst>
            </c:dLbl>
            <c:spPr>
              <a:solidFill>
                <a:sysClr val="window" lastClr="FFFFFF"/>
              </a:solidFill>
              <a:ln>
                <a:solidFill>
                  <a:srgbClr val="5B9BD5"/>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'ES Graph'!$AZ$29:$AZ$30</c:f>
              <c:strCache>
                <c:ptCount val="2"/>
                <c:pt idx="0">
                  <c:v>Can Accommodate </c:v>
                </c:pt>
                <c:pt idx="1">
                  <c:v>Can No Longer Accommodate</c:v>
                </c:pt>
              </c:strCache>
            </c:strRef>
          </c:cat>
          <c:val>
            <c:numRef>
              <c:f>'ES Graph'!$BA$29:$BA$30</c:f>
              <c:numCache>
                <c:formatCode>_-* #,##0_-;\-* #,##0_-;_-* "-"??_-;_-@_-</c:formatCode>
                <c:ptCount val="2"/>
                <c:pt idx="0">
                  <c:v>35305</c:v>
                </c:pt>
                <c:pt idx="1">
                  <c:v>3717</c:v>
                </c:pt>
              </c:numCache>
            </c:numRef>
          </c:val>
          <c:extLst xmlns:c16r2="http://schemas.microsoft.com/office/drawing/2015/06/chart">
            <c:ext xmlns:c16="http://schemas.microsoft.com/office/drawing/2014/chart" uri="{C3380CC4-5D6E-409C-BE32-E72D297353CC}">
              <c16:uniqueId val="{00000004-4116-463C-93AB-57BCB0F06935}"/>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'ES Graph'!$N$27</c:f>
              <c:strCache>
                <c:ptCount val="1"/>
                <c:pt idx="0">
                  <c:v>No.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Graph'!$M$28:$M$44</c:f>
              <c:strCache>
                <c:ptCount val="17"/>
                <c:pt idx="0">
                  <c:v>NCR</c:v>
                </c:pt>
                <c:pt idx="1">
                  <c:v>ARMM</c:v>
                </c:pt>
                <c:pt idx="2">
                  <c:v>Region XI</c:v>
                </c:pt>
                <c:pt idx="3">
                  <c:v>CAR</c:v>
                </c:pt>
                <c:pt idx="4">
                  <c:v>Region XII</c:v>
                </c:pt>
                <c:pt idx="5">
                  <c:v>CARAGA</c:v>
                </c:pt>
                <c:pt idx="6">
                  <c:v>Region IV-B</c:v>
                </c:pt>
                <c:pt idx="7">
                  <c:v>Region X</c:v>
                </c:pt>
                <c:pt idx="8">
                  <c:v>Region IX</c:v>
                </c:pt>
                <c:pt idx="9">
                  <c:v>Region II</c:v>
                </c:pt>
                <c:pt idx="10">
                  <c:v>Region IV-A</c:v>
                </c:pt>
                <c:pt idx="11">
                  <c:v>Region I</c:v>
                </c:pt>
                <c:pt idx="12">
                  <c:v>Region III</c:v>
                </c:pt>
                <c:pt idx="13">
                  <c:v>Region VII</c:v>
                </c:pt>
                <c:pt idx="14">
                  <c:v>Region V</c:v>
                </c:pt>
                <c:pt idx="15">
                  <c:v>Region VI</c:v>
                </c:pt>
                <c:pt idx="16">
                  <c:v>Region VIII</c:v>
                </c:pt>
              </c:strCache>
            </c:strRef>
          </c:cat>
          <c:val>
            <c:numRef>
              <c:f>'ES Graph'!$N$28:$N$44</c:f>
              <c:numCache>
                <c:formatCode>_-* #,##0_-;\-* #,##0_-;_-* "-"??_-;_-@_-</c:formatCode>
                <c:ptCount val="17"/>
                <c:pt idx="0">
                  <c:v>409</c:v>
                </c:pt>
                <c:pt idx="1">
                  <c:v>1303</c:v>
                </c:pt>
                <c:pt idx="2">
                  <c:v>1466</c:v>
                </c:pt>
                <c:pt idx="3">
                  <c:v>1485</c:v>
                </c:pt>
                <c:pt idx="4">
                  <c:v>1537</c:v>
                </c:pt>
                <c:pt idx="5">
                  <c:v>1539</c:v>
                </c:pt>
                <c:pt idx="6">
                  <c:v>1777</c:v>
                </c:pt>
                <c:pt idx="7">
                  <c:v>1801</c:v>
                </c:pt>
                <c:pt idx="8">
                  <c:v>1978</c:v>
                </c:pt>
                <c:pt idx="9">
                  <c:v>2148</c:v>
                </c:pt>
                <c:pt idx="10">
                  <c:v>2284</c:v>
                </c:pt>
                <c:pt idx="11">
                  <c:v>2321</c:v>
                </c:pt>
                <c:pt idx="12">
                  <c:v>2709</c:v>
                </c:pt>
                <c:pt idx="13">
                  <c:v>2712</c:v>
                </c:pt>
                <c:pt idx="14">
                  <c:v>3063</c:v>
                </c:pt>
                <c:pt idx="15">
                  <c:v>3257</c:v>
                </c:pt>
                <c:pt idx="16">
                  <c:v>3516</c:v>
                </c:pt>
              </c:numCache>
            </c:numRef>
          </c:val>
          <c:extLst xmlns:c16r2="http://schemas.microsoft.com/office/drawing/2015/06/chart">
            <c:ext xmlns:c16="http://schemas.microsoft.com/office/drawing/2014/chart" uri="{C3380CC4-5D6E-409C-BE32-E72D297353CC}">
              <c16:uniqueId val="{00000000-4DBE-41A4-A627-271E4B81BC39}"/>
            </c:ext>
          </c:extLst>
        </c:ser>
        <c:ser>
          <c:idx val="1"/>
          <c:order val="1"/>
          <c:tx>
            <c:strRef>
              <c:f>'ES Graph'!$O$27</c:f>
              <c:strCache>
                <c:ptCount val="1"/>
                <c:pt idx="0">
                  <c:v>No.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Graph'!$M$28:$M$44</c:f>
              <c:strCache>
                <c:ptCount val="17"/>
                <c:pt idx="0">
                  <c:v>NCR</c:v>
                </c:pt>
                <c:pt idx="1">
                  <c:v>ARMM</c:v>
                </c:pt>
                <c:pt idx="2">
                  <c:v>Region XI</c:v>
                </c:pt>
                <c:pt idx="3">
                  <c:v>CAR</c:v>
                </c:pt>
                <c:pt idx="4">
                  <c:v>Region XII</c:v>
                </c:pt>
                <c:pt idx="5">
                  <c:v>CARAGA</c:v>
                </c:pt>
                <c:pt idx="6">
                  <c:v>Region IV-B</c:v>
                </c:pt>
                <c:pt idx="7">
                  <c:v>Region X</c:v>
                </c:pt>
                <c:pt idx="8">
                  <c:v>Region IX</c:v>
                </c:pt>
                <c:pt idx="9">
                  <c:v>Region II</c:v>
                </c:pt>
                <c:pt idx="10">
                  <c:v>Region IV-A</c:v>
                </c:pt>
                <c:pt idx="11">
                  <c:v>Region I</c:v>
                </c:pt>
                <c:pt idx="12">
                  <c:v>Region III</c:v>
                </c:pt>
                <c:pt idx="13">
                  <c:v>Region VII</c:v>
                </c:pt>
                <c:pt idx="14">
                  <c:v>Region V</c:v>
                </c:pt>
                <c:pt idx="15">
                  <c:v>Region VI</c:v>
                </c:pt>
                <c:pt idx="16">
                  <c:v>Region VIII</c:v>
                </c:pt>
              </c:strCache>
            </c:strRef>
          </c:cat>
          <c:val>
            <c:numRef>
              <c:f>'ES Graph'!$O$28:$O$44</c:f>
              <c:numCache>
                <c:formatCode>_-* #,##0_-;\-* #,##0_-;_-* "-"??_-;_-@_-</c:formatCode>
                <c:ptCount val="17"/>
                <c:pt idx="0">
                  <c:v>106</c:v>
                </c:pt>
                <c:pt idx="1">
                  <c:v>820</c:v>
                </c:pt>
                <c:pt idx="2">
                  <c:v>221</c:v>
                </c:pt>
                <c:pt idx="3">
                  <c:v>46</c:v>
                </c:pt>
                <c:pt idx="4">
                  <c:v>272</c:v>
                </c:pt>
                <c:pt idx="5">
                  <c:v>132</c:v>
                </c:pt>
                <c:pt idx="6">
                  <c:v>111</c:v>
                </c:pt>
                <c:pt idx="7">
                  <c:v>355</c:v>
                </c:pt>
                <c:pt idx="8">
                  <c:v>150</c:v>
                </c:pt>
                <c:pt idx="9">
                  <c:v>61</c:v>
                </c:pt>
                <c:pt idx="10">
                  <c:v>465</c:v>
                </c:pt>
                <c:pt idx="11">
                  <c:v>82</c:v>
                </c:pt>
                <c:pt idx="12">
                  <c:v>306</c:v>
                </c:pt>
                <c:pt idx="13">
                  <c:v>232</c:v>
                </c:pt>
                <c:pt idx="14">
                  <c:v>87</c:v>
                </c:pt>
                <c:pt idx="15">
                  <c:v>146</c:v>
                </c:pt>
                <c:pt idx="16">
                  <c:v>125</c:v>
                </c:pt>
              </c:numCache>
            </c:numRef>
          </c:val>
          <c:extLst xmlns:c16r2="http://schemas.microsoft.com/office/drawing/2015/06/chart">
            <c:ext xmlns:c16="http://schemas.microsoft.com/office/drawing/2014/chart" uri="{C3380CC4-5D6E-409C-BE32-E72D297353CC}">
              <c16:uniqueId val="{00000001-4DBE-41A4-A627-271E4B81BC39}"/>
            </c:ext>
          </c:extLst>
        </c:ser>
        <c:dLbls>
          <c:dLblPos val="inBase"/>
          <c:showLegendKey val="0"/>
          <c:showVal val="1"/>
          <c:showCatName val="0"/>
          <c:showSerName val="0"/>
          <c:showPercent val="0"/>
          <c:showBubbleSize val="0"/>
        </c:dLbls>
        <c:gapWidth val="40"/>
        <c:overlap val="100"/>
        <c:axId val="984729136"/>
        <c:axId val="984729680"/>
      </c:barChart>
      <c:catAx>
        <c:axId val="98472913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984729680"/>
        <c:crosses val="autoZero"/>
        <c:auto val="1"/>
        <c:lblAlgn val="ctr"/>
        <c:lblOffset val="100"/>
        <c:noMultiLvlLbl val="0"/>
      </c:catAx>
      <c:valAx>
        <c:axId val="984729680"/>
        <c:scaling>
          <c:orientation val="minMax"/>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984729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11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'ES Graph'!$AM$27</c:f>
              <c:strCache>
                <c:ptCount val="1"/>
                <c:pt idx="0">
                  <c:v>% of  Schools that Can Accommodate Learners (Ratio &lt;= 45)</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Graph'!$AL$28:$AL$44</c:f>
              <c:strCache>
                <c:ptCount val="17"/>
                <c:pt idx="0">
                  <c:v>ARMM</c:v>
                </c:pt>
                <c:pt idx="1">
                  <c:v>NCR</c:v>
                </c:pt>
                <c:pt idx="2">
                  <c:v>Region IV-A</c:v>
                </c:pt>
                <c:pt idx="3">
                  <c:v>Region X</c:v>
                </c:pt>
                <c:pt idx="4">
                  <c:v>Region XII</c:v>
                </c:pt>
                <c:pt idx="5">
                  <c:v>Region XI</c:v>
                </c:pt>
                <c:pt idx="6">
                  <c:v>Region III</c:v>
                </c:pt>
                <c:pt idx="7">
                  <c:v>CARAGA</c:v>
                </c:pt>
                <c:pt idx="8">
                  <c:v>Region VII</c:v>
                </c:pt>
                <c:pt idx="9">
                  <c:v>Region IX</c:v>
                </c:pt>
                <c:pt idx="10">
                  <c:v>Region IV-B</c:v>
                </c:pt>
                <c:pt idx="11">
                  <c:v>Region VI</c:v>
                </c:pt>
                <c:pt idx="12">
                  <c:v>Region VIII</c:v>
                </c:pt>
                <c:pt idx="13">
                  <c:v>Region I</c:v>
                </c:pt>
                <c:pt idx="14">
                  <c:v>CAR</c:v>
                </c:pt>
                <c:pt idx="15">
                  <c:v>Region V</c:v>
                </c:pt>
                <c:pt idx="16">
                  <c:v>Region II</c:v>
                </c:pt>
              </c:strCache>
            </c:strRef>
          </c:cat>
          <c:val>
            <c:numRef>
              <c:f>'ES Graph'!$AM$28:$AM$44</c:f>
              <c:numCache>
                <c:formatCode>0.00%</c:formatCode>
                <c:ptCount val="17"/>
                <c:pt idx="0">
                  <c:v>0.61375412152614195</c:v>
                </c:pt>
                <c:pt idx="1">
                  <c:v>0.79417475728155296</c:v>
                </c:pt>
                <c:pt idx="2">
                  <c:v>0.83084758093852296</c:v>
                </c:pt>
                <c:pt idx="3">
                  <c:v>0.83534322820037099</c:v>
                </c:pt>
                <c:pt idx="4">
                  <c:v>0.849640685461581</c:v>
                </c:pt>
                <c:pt idx="5">
                  <c:v>0.86899822169531704</c:v>
                </c:pt>
                <c:pt idx="6">
                  <c:v>0.898507462686567</c:v>
                </c:pt>
                <c:pt idx="7">
                  <c:v>0.92100538599640902</c:v>
                </c:pt>
                <c:pt idx="8">
                  <c:v>0.92119565217391297</c:v>
                </c:pt>
                <c:pt idx="9">
                  <c:v>0.92951127819548895</c:v>
                </c:pt>
                <c:pt idx="10">
                  <c:v>0.94120762711864403</c:v>
                </c:pt>
                <c:pt idx="11">
                  <c:v>0.957096679400529</c:v>
                </c:pt>
                <c:pt idx="12">
                  <c:v>0.96566877231529802</c:v>
                </c:pt>
                <c:pt idx="13">
                  <c:v>0.96587598834789901</c:v>
                </c:pt>
                <c:pt idx="14">
                  <c:v>0.96995427824950997</c:v>
                </c:pt>
                <c:pt idx="15">
                  <c:v>0.97238095238095201</c:v>
                </c:pt>
                <c:pt idx="16">
                  <c:v>0.97238569488456295</c:v>
                </c:pt>
              </c:numCache>
            </c:numRef>
          </c:val>
          <c:extLst xmlns:c16r2="http://schemas.microsoft.com/office/drawing/2015/06/chart">
            <c:ext xmlns:c16="http://schemas.microsoft.com/office/drawing/2014/chart" uri="{C3380CC4-5D6E-409C-BE32-E72D297353CC}">
              <c16:uniqueId val="{00000000-A558-4C56-AB75-472DB32D0986}"/>
            </c:ext>
          </c:extLst>
        </c:ser>
        <c:ser>
          <c:idx val="1"/>
          <c:order val="1"/>
          <c:tx>
            <c:strRef>
              <c:f>'ES Graph'!$AN$27</c:f>
              <c:strCache>
                <c:ptCount val="1"/>
                <c:pt idx="0">
                  <c:v>% of Schools that Can No Longer Accommodate Learners (Ratio &gt; 45)</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Graph'!$AL$28:$AL$44</c:f>
              <c:strCache>
                <c:ptCount val="17"/>
                <c:pt idx="0">
                  <c:v>ARMM</c:v>
                </c:pt>
                <c:pt idx="1">
                  <c:v>NCR</c:v>
                </c:pt>
                <c:pt idx="2">
                  <c:v>Region IV-A</c:v>
                </c:pt>
                <c:pt idx="3">
                  <c:v>Region X</c:v>
                </c:pt>
                <c:pt idx="4">
                  <c:v>Region XII</c:v>
                </c:pt>
                <c:pt idx="5">
                  <c:v>Region XI</c:v>
                </c:pt>
                <c:pt idx="6">
                  <c:v>Region III</c:v>
                </c:pt>
                <c:pt idx="7">
                  <c:v>CARAGA</c:v>
                </c:pt>
                <c:pt idx="8">
                  <c:v>Region VII</c:v>
                </c:pt>
                <c:pt idx="9">
                  <c:v>Region IX</c:v>
                </c:pt>
                <c:pt idx="10">
                  <c:v>Region IV-B</c:v>
                </c:pt>
                <c:pt idx="11">
                  <c:v>Region VI</c:v>
                </c:pt>
                <c:pt idx="12">
                  <c:v>Region VIII</c:v>
                </c:pt>
                <c:pt idx="13">
                  <c:v>Region I</c:v>
                </c:pt>
                <c:pt idx="14">
                  <c:v>CAR</c:v>
                </c:pt>
                <c:pt idx="15">
                  <c:v>Region V</c:v>
                </c:pt>
                <c:pt idx="16">
                  <c:v>Region II</c:v>
                </c:pt>
              </c:strCache>
            </c:strRef>
          </c:cat>
          <c:val>
            <c:numRef>
              <c:f>'ES Graph'!$AN$28:$AN$44</c:f>
              <c:numCache>
                <c:formatCode>0.00%</c:formatCode>
                <c:ptCount val="17"/>
                <c:pt idx="0">
                  <c:v>0.386245878473858</c:v>
                </c:pt>
                <c:pt idx="1">
                  <c:v>0.20582524271844699</c:v>
                </c:pt>
                <c:pt idx="2">
                  <c:v>0.16915241906147699</c:v>
                </c:pt>
                <c:pt idx="3">
                  <c:v>0.16465677179962901</c:v>
                </c:pt>
                <c:pt idx="4">
                  <c:v>0.150359314538419</c:v>
                </c:pt>
                <c:pt idx="5">
                  <c:v>0.13100177830468299</c:v>
                </c:pt>
                <c:pt idx="6">
                  <c:v>0.101492537313433</c:v>
                </c:pt>
                <c:pt idx="7">
                  <c:v>7.8994614003590702E-2</c:v>
                </c:pt>
                <c:pt idx="8">
                  <c:v>7.8804347826087001E-2</c:v>
                </c:pt>
                <c:pt idx="9">
                  <c:v>7.0488721804511295E-2</c:v>
                </c:pt>
                <c:pt idx="10">
                  <c:v>5.87923728813559E-2</c:v>
                </c:pt>
                <c:pt idx="11">
                  <c:v>4.2903320599471099E-2</c:v>
                </c:pt>
                <c:pt idx="12">
                  <c:v>3.4331227684702002E-2</c:v>
                </c:pt>
                <c:pt idx="13">
                  <c:v>3.4124011652101501E-2</c:v>
                </c:pt>
                <c:pt idx="14">
                  <c:v>3.00457217504899E-2</c:v>
                </c:pt>
                <c:pt idx="15">
                  <c:v>2.7619047619047599E-2</c:v>
                </c:pt>
                <c:pt idx="16">
                  <c:v>2.7614305115436898E-2</c:v>
                </c:pt>
              </c:numCache>
            </c:numRef>
          </c:val>
          <c:extLst xmlns:c16r2="http://schemas.microsoft.com/office/drawing/2015/06/chart">
            <c:ext xmlns:c16="http://schemas.microsoft.com/office/drawing/2014/chart" uri="{C3380CC4-5D6E-409C-BE32-E72D297353CC}">
              <c16:uniqueId val="{00000001-A558-4C56-AB75-472DB32D0986}"/>
            </c:ext>
          </c:extLst>
        </c:ser>
        <c:dLbls>
          <c:dLblPos val="inBase"/>
          <c:showLegendKey val="0"/>
          <c:showVal val="1"/>
          <c:showCatName val="0"/>
          <c:showSerName val="0"/>
          <c:showPercent val="0"/>
          <c:showBubbleSize val="0"/>
        </c:dLbls>
        <c:gapWidth val="40"/>
        <c:overlap val="100"/>
        <c:axId val="984721520"/>
        <c:axId val="984730768"/>
      </c:barChart>
      <c:catAx>
        <c:axId val="98472152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984730768"/>
        <c:crosses val="autoZero"/>
        <c:auto val="1"/>
        <c:lblAlgn val="ctr"/>
        <c:lblOffset val="100"/>
        <c:noMultiLvlLbl val="0"/>
      </c:catAx>
      <c:valAx>
        <c:axId val="984730768"/>
        <c:scaling>
          <c:orientation val="minMax"/>
          <c:max val="1"/>
        </c:scaling>
        <c:delete val="1"/>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 sourceLinked="1"/>
        <c:majorTickMark val="none"/>
        <c:minorTickMark val="none"/>
        <c:tickLblPos val="nextTo"/>
        <c:crossAx val="984721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'ES Graph'!$K$27</c:f>
              <c:strCache>
                <c:ptCount val="1"/>
                <c:pt idx="0">
                  <c:v>No. of Learners that Can be Accommodated </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 Graph'!$J$28:$J$44</c:f>
              <c:strCache>
                <c:ptCount val="17"/>
                <c:pt idx="0">
                  <c:v>ARMM</c:v>
                </c:pt>
                <c:pt idx="1">
                  <c:v>CARAGA</c:v>
                </c:pt>
                <c:pt idx="2">
                  <c:v>Region XII</c:v>
                </c:pt>
                <c:pt idx="3">
                  <c:v>CAR</c:v>
                </c:pt>
                <c:pt idx="4">
                  <c:v>Region XI</c:v>
                </c:pt>
                <c:pt idx="5">
                  <c:v>Region X</c:v>
                </c:pt>
                <c:pt idx="6">
                  <c:v>Region IX</c:v>
                </c:pt>
                <c:pt idx="7">
                  <c:v>Region IV-B</c:v>
                </c:pt>
                <c:pt idx="8">
                  <c:v>Region II</c:v>
                </c:pt>
                <c:pt idx="9">
                  <c:v>Region VII</c:v>
                </c:pt>
                <c:pt idx="10">
                  <c:v>Region IV-A</c:v>
                </c:pt>
                <c:pt idx="11">
                  <c:v>Region I</c:v>
                </c:pt>
                <c:pt idx="12">
                  <c:v>NCR</c:v>
                </c:pt>
                <c:pt idx="13">
                  <c:v>Region VIII</c:v>
                </c:pt>
                <c:pt idx="14">
                  <c:v>Region III</c:v>
                </c:pt>
                <c:pt idx="15">
                  <c:v>Region V</c:v>
                </c:pt>
                <c:pt idx="16">
                  <c:v>Region VI</c:v>
                </c:pt>
              </c:strCache>
            </c:strRef>
          </c:cat>
          <c:val>
            <c:numRef>
              <c:f>'ES Graph'!$K$28:$K$44</c:f>
              <c:numCache>
                <c:formatCode>_-* #,##0_-;\-* #,##0_-;_-* "-"??_-;_-@_-</c:formatCode>
                <c:ptCount val="17"/>
                <c:pt idx="0">
                  <c:v>156036</c:v>
                </c:pt>
                <c:pt idx="1">
                  <c:v>299840.52071030292</c:v>
                </c:pt>
                <c:pt idx="2">
                  <c:v>347432.68788949639</c:v>
                </c:pt>
                <c:pt idx="3">
                  <c:v>353275.424761826</c:v>
                </c:pt>
                <c:pt idx="4">
                  <c:v>363892.80911738158</c:v>
                </c:pt>
                <c:pt idx="5">
                  <c:v>398275.25169150939</c:v>
                </c:pt>
                <c:pt idx="6">
                  <c:v>421125.7138223364</c:v>
                </c:pt>
                <c:pt idx="7">
                  <c:v>422114.16209856188</c:v>
                </c:pt>
                <c:pt idx="8">
                  <c:v>509199.50716965139</c:v>
                </c:pt>
                <c:pt idx="9">
                  <c:v>639768.89979071647</c:v>
                </c:pt>
                <c:pt idx="10">
                  <c:v>654837.42167865229</c:v>
                </c:pt>
                <c:pt idx="11">
                  <c:v>691462.99972376728</c:v>
                </c:pt>
                <c:pt idx="12">
                  <c:v>712919.73934407264</c:v>
                </c:pt>
                <c:pt idx="13">
                  <c:v>791301.09492001811</c:v>
                </c:pt>
                <c:pt idx="14">
                  <c:v>796332.89436962188</c:v>
                </c:pt>
                <c:pt idx="15">
                  <c:v>819789.57903141971</c:v>
                </c:pt>
                <c:pt idx="16">
                  <c:v>921366.5783299515</c:v>
                </c:pt>
              </c:numCache>
            </c:numRef>
          </c:val>
          <c:extLst xmlns:c16r2="http://schemas.microsoft.com/office/drawing/2015/06/chart">
            <c:ext xmlns:c16="http://schemas.microsoft.com/office/drawing/2014/chart" uri="{C3380CC4-5D6E-409C-BE32-E72D297353CC}">
              <c16:uniqueId val="{00000000-6A7A-4FD9-9C07-C842B534F9EE}"/>
            </c:ext>
          </c:extLst>
        </c:ser>
        <c:dLbls>
          <c:dLblPos val="outEnd"/>
          <c:showLegendKey val="0"/>
          <c:showVal val="1"/>
          <c:showCatName val="0"/>
          <c:showSerName val="0"/>
          <c:showPercent val="0"/>
          <c:showBubbleSize val="0"/>
        </c:dLbls>
        <c:gapWidth val="38"/>
        <c:axId val="1044131376"/>
        <c:axId val="1044137360"/>
      </c:barChart>
      <c:catAx>
        <c:axId val="104413137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044137360"/>
        <c:crosses val="autoZero"/>
        <c:auto val="1"/>
        <c:lblAlgn val="ctr"/>
        <c:lblOffset val="100"/>
        <c:noMultiLvlLbl val="0"/>
      </c:catAx>
      <c:valAx>
        <c:axId val="1044137360"/>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044131376"/>
        <c:crosses val="autoZero"/>
        <c:crossBetween val="between"/>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400" b="1">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1803611354136297E-2"/>
          <c:y val="9.13671438349756E-2"/>
          <c:w val="0.81388888888888899"/>
          <c:h val="0.77314814814814803"/>
        </c:manualLayout>
      </c:layout>
      <c:pie3DChart>
        <c:varyColors val="1"/>
        <c:ser>
          <c:idx val="0"/>
          <c:order val="0"/>
          <c:spPr>
            <a:solidFill>
              <a:srgbClr val="00B0F0"/>
            </a:solidFill>
          </c:spPr>
          <c:dPt>
            <c:idx val="0"/>
            <c:bubble3D val="0"/>
            <c:explosion val="17"/>
            <c:spPr>
              <a:solidFill>
                <a:srgbClr val="00B0F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C153-4DE4-85CF-564E2D8EB431}"/>
              </c:ext>
            </c:extLst>
          </c:dPt>
          <c:dPt>
            <c:idx val="1"/>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C153-4DE4-85CF-564E2D8EB431}"/>
              </c:ext>
            </c:extLst>
          </c:dPt>
          <c:dLbls>
            <c:dLbl>
              <c:idx val="0"/>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fld id="{C0E31B2E-5066-455D-9205-EB6ED904DD9F}" type="CATEGORYNAME">
                      <a:rPr lang="en-US" sz="1400" smtClean="0"/>
                      <a:pPr>
                        <a:defRPr sz="1400"/>
                      </a:pPr>
                      <a:t>[CATEGORY NAME]</a:t>
                    </a:fld>
                    <a:r>
                      <a:rPr lang="en-US" sz="1400" baseline="0" dirty="0" smtClean="0"/>
                      <a:t> </a:t>
                    </a:r>
                    <a:fld id="{1E1CFB24-10D7-475B-84F2-0BC17B4DAFDC}" type="VALUE">
                      <a:rPr lang="en-US" sz="1400" baseline="0" smtClean="0"/>
                      <a:pPr>
                        <a:defRPr sz="1400"/>
                      </a:pPr>
                      <a:t>[VALUE]</a:t>
                    </a:fld>
                    <a:endParaRPr lang="en-US" sz="1400" baseline="0" dirty="0" smtClean="0"/>
                  </a:p>
                  <a:p>
                    <a:pPr>
                      <a:defRPr sz="1400"/>
                    </a:pPr>
                    <a:r>
                      <a:rPr lang="en-US" sz="1400" baseline="0" dirty="0" smtClean="0"/>
                      <a:t> </a:t>
                    </a:r>
                    <a:fld id="{46DAE41A-7EE6-4154-AAF6-2914D2261719}" type="PERCENTAGE">
                      <a:rPr lang="en-US" sz="1400" baseline="0"/>
                      <a:pPr>
                        <a:defRPr sz="1400"/>
                      </a:pPr>
                      <a:t>[PERCENTAGE]</a:t>
                    </a:fld>
                    <a:endParaRPr lang="en-US" sz="1400" baseline="0" dirty="0" smtClean="0"/>
                  </a:p>
                </c:rich>
              </c:tx>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C153-4DE4-85CF-564E2D8EB431}"/>
                </c:ex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Lst>
            </c:dLbl>
            <c:dLbl>
              <c:idx val="1"/>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fld id="{320E4C1C-6FEE-4FFE-B66A-28E019B27078}" type="CATEGORYNAME">
                      <a:rPr lang="en-US" sz="1400" smtClean="0"/>
                      <a:pPr>
                        <a:defRPr sz="1400">
                          <a:solidFill>
                            <a:schemeClr val="accent1"/>
                          </a:solidFill>
                        </a:defRPr>
                      </a:pPr>
                      <a:t>[CATEGORY NAME]</a:t>
                    </a:fld>
                    <a:endParaRPr lang="en-US" sz="1400" baseline="0" dirty="0"/>
                  </a:p>
                  <a:p>
                    <a:pPr>
                      <a:defRPr sz="1400">
                        <a:solidFill>
                          <a:schemeClr val="accent1"/>
                        </a:solidFill>
                      </a:defRPr>
                    </a:pPr>
                    <a:r>
                      <a:rPr lang="en-US" sz="1400" baseline="0" dirty="0" smtClean="0"/>
                      <a:t> </a:t>
                    </a:r>
                    <a:fld id="{F23D266A-1054-4853-AAF9-04CE776FFB47}" type="VALUE">
                      <a:rPr lang="en-US" sz="1400" baseline="0" smtClean="0"/>
                      <a:pPr>
                        <a:defRPr sz="1400">
                          <a:solidFill>
                            <a:schemeClr val="accent1"/>
                          </a:solidFill>
                        </a:defRPr>
                      </a:pPr>
                      <a:t>[VALUE]</a:t>
                    </a:fld>
                    <a:endParaRPr lang="en-US" sz="1400" baseline="0" dirty="0" smtClean="0"/>
                  </a:p>
                  <a:p>
                    <a:pPr>
                      <a:defRPr sz="1400">
                        <a:solidFill>
                          <a:schemeClr val="accent1"/>
                        </a:solidFill>
                      </a:defRPr>
                    </a:pPr>
                    <a:r>
                      <a:rPr lang="en-US" sz="1400" baseline="0" dirty="0" smtClean="0"/>
                      <a:t> </a:t>
                    </a:r>
                    <a:fld id="{82BBD8E6-47D4-4025-B53F-3697FDF16089}" type="PERCENTAGE">
                      <a:rPr lang="en-US" sz="1400" baseline="0"/>
                      <a:pPr>
                        <a:defRPr sz="1400">
                          <a:solidFill>
                            <a:schemeClr val="accent1"/>
                          </a:solidFill>
                        </a:defRPr>
                      </a:pPr>
                      <a:t>[PERCENTAGE]</a:t>
                    </a:fld>
                    <a:endParaRPr lang="en-US" sz="1400" baseline="0" dirty="0" smtClean="0"/>
                  </a:p>
                </c:rich>
              </c:tx>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C153-4DE4-85CF-564E2D8EB431}"/>
                </c:ex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Lst>
            </c:dLbl>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'JHS Graph'!$AZ$5:$AZ$6</c:f>
              <c:strCache>
                <c:ptCount val="2"/>
                <c:pt idx="0">
                  <c:v>Can Accommodate </c:v>
                </c:pt>
                <c:pt idx="1">
                  <c:v>Can No Longer Accommodate</c:v>
                </c:pt>
              </c:strCache>
            </c:strRef>
          </c:cat>
          <c:val>
            <c:numRef>
              <c:f>'JHS Graph'!$BA$5:$BA$6</c:f>
              <c:numCache>
                <c:formatCode>#,##0</c:formatCode>
                <c:ptCount val="2"/>
                <c:pt idx="0">
                  <c:v>7473</c:v>
                </c:pt>
                <c:pt idx="1">
                  <c:v>1420</c:v>
                </c:pt>
              </c:numCache>
            </c:numRef>
          </c:val>
          <c:extLst xmlns:c16r2="http://schemas.microsoft.com/office/drawing/2015/06/chart">
            <c:ext xmlns:c16="http://schemas.microsoft.com/office/drawing/2014/chart" uri="{C3380CC4-5D6E-409C-BE32-E72D297353CC}">
              <c16:uniqueId val="{00000004-C153-4DE4-85CF-564E2D8EB431}"/>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0.93811</cdr:y>
    </cdr:from>
    <cdr:to>
      <cdr:x>0.4617</cdr:x>
      <cdr:y>1</cdr:y>
    </cdr:to>
    <cdr:sp macro="" textlink="">
      <cdr:nvSpPr>
        <cdr:cNvPr id="2" name="TextBox 1"/>
        <cdr:cNvSpPr txBox="1"/>
      </cdr:nvSpPr>
      <cdr:spPr>
        <a:xfrm xmlns:a="http://schemas.openxmlformats.org/drawingml/2006/main">
          <a:off x="0" y="4851895"/>
          <a:ext cx="4076700" cy="3200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PH"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01699" y="0"/>
            <a:ext cx="2984870" cy="501015"/>
          </a:xfrm>
          <a:prstGeom prst="rect">
            <a:avLst/>
          </a:prstGeom>
        </p:spPr>
        <p:txBody>
          <a:bodyPr vert="horz" lIns="92446" tIns="46223" rIns="92446" bIns="46223" rtlCol="0"/>
          <a:lstStyle>
            <a:lvl1pPr algn="r">
              <a:defRPr sz="1200"/>
            </a:lvl1pPr>
          </a:lstStyle>
          <a:p>
            <a:fld id="{9884FC7E-568E-4267-92DB-F7850A0E92DE}" type="datetimeFigureOut">
              <a:rPr lang="en-US" smtClean="0"/>
              <a:pPr/>
              <a:t>5/27/2019</a:t>
            </a:fld>
            <a:endParaRPr lang="en-US"/>
          </a:p>
        </p:txBody>
      </p:sp>
      <p:sp>
        <p:nvSpPr>
          <p:cNvPr id="4" name="Footer Placeholder 3"/>
          <p:cNvSpPr>
            <a:spLocks noGrp="1"/>
          </p:cNvSpPr>
          <p:nvPr>
            <p:ph type="ftr" sz="quarter" idx="2"/>
          </p:nvPr>
        </p:nvSpPr>
        <p:spPr>
          <a:xfrm>
            <a:off x="1" y="9517546"/>
            <a:ext cx="2984870" cy="501015"/>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01699" y="9517546"/>
            <a:ext cx="2984870" cy="501015"/>
          </a:xfrm>
          <a:prstGeom prst="rect">
            <a:avLst/>
          </a:prstGeom>
        </p:spPr>
        <p:txBody>
          <a:bodyPr vert="horz" lIns="92446" tIns="46223" rIns="92446" bIns="46223" rtlCol="0" anchor="b"/>
          <a:lstStyle>
            <a:lvl1pPr algn="r">
              <a:defRPr sz="1200"/>
            </a:lvl1pPr>
          </a:lstStyle>
          <a:p>
            <a:fld id="{4CEFA219-F9AB-4D80-B4A2-6032BB6D231A}" type="slidenum">
              <a:rPr lang="en-US" smtClean="0"/>
              <a:pPr/>
              <a:t>‹#›</a:t>
            </a:fld>
            <a:endParaRPr lang="en-US"/>
          </a:p>
        </p:txBody>
      </p:sp>
    </p:spTree>
    <p:extLst>
      <p:ext uri="{BB962C8B-B14F-4D97-AF65-F5344CB8AC3E}">
        <p14:creationId xmlns:p14="http://schemas.microsoft.com/office/powerpoint/2010/main" val="17856370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01699" y="0"/>
            <a:ext cx="2984870" cy="501015"/>
          </a:xfrm>
          <a:prstGeom prst="rect">
            <a:avLst/>
          </a:prstGeom>
        </p:spPr>
        <p:txBody>
          <a:bodyPr vert="horz" lIns="92446" tIns="46223" rIns="92446" bIns="46223" rtlCol="0"/>
          <a:lstStyle>
            <a:lvl1pPr algn="r">
              <a:defRPr sz="1200"/>
            </a:lvl1pPr>
          </a:lstStyle>
          <a:p>
            <a:fld id="{EA0DFF4F-32D9-4A98-A603-E40CB1B41A5C}" type="datetimeFigureOut">
              <a:rPr lang="en-US" smtClean="0"/>
              <a:pPr/>
              <a:t>5/27/2019</a:t>
            </a:fld>
            <a:endParaRPr lang="en-US"/>
          </a:p>
        </p:txBody>
      </p:sp>
      <p:sp>
        <p:nvSpPr>
          <p:cNvPr id="4" name="Slide Image Placeholder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517546"/>
            <a:ext cx="2984870" cy="501015"/>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01699" y="9517546"/>
            <a:ext cx="2984870" cy="501015"/>
          </a:xfrm>
          <a:prstGeom prst="rect">
            <a:avLst/>
          </a:prstGeom>
        </p:spPr>
        <p:txBody>
          <a:bodyPr vert="horz" lIns="92446" tIns="46223" rIns="92446" bIns="46223" rtlCol="0" anchor="b"/>
          <a:lstStyle>
            <a:lvl1pPr algn="r">
              <a:defRPr sz="1200"/>
            </a:lvl1pPr>
          </a:lstStyle>
          <a:p>
            <a:fld id="{24BF2564-E7F8-4F22-8876-0F308072ADA9}" type="slidenum">
              <a:rPr lang="en-US" smtClean="0"/>
              <a:pPr/>
              <a:t>‹#›</a:t>
            </a:fld>
            <a:endParaRPr lang="en-US"/>
          </a:p>
        </p:txBody>
      </p:sp>
    </p:spTree>
    <p:extLst>
      <p:ext uri="{BB962C8B-B14F-4D97-AF65-F5344CB8AC3E}">
        <p14:creationId xmlns:p14="http://schemas.microsoft.com/office/powerpoint/2010/main" val="426570169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0BC40E-601C-46C3-9BBF-189E78148DD2}" type="slidenum">
              <a:rPr lang="en-US" smtClean="0"/>
              <a:pPr>
                <a:defRPr/>
              </a:pPr>
              <a:t>1</a:t>
            </a:fld>
            <a:endParaRPr lang="en-US" dirty="0"/>
          </a:p>
        </p:txBody>
      </p:sp>
    </p:spTree>
    <p:extLst>
      <p:ext uri="{BB962C8B-B14F-4D97-AF65-F5344CB8AC3E}">
        <p14:creationId xmlns:p14="http://schemas.microsoft.com/office/powerpoint/2010/main" val="610919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445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Tree>
    <p:extLst>
      <p:ext uri="{BB962C8B-B14F-4D97-AF65-F5344CB8AC3E}">
        <p14:creationId xmlns:p14="http://schemas.microsoft.com/office/powerpoint/2010/main" val="936646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34DEE4-DF6B-40A2-B386-AFC92F795055}" type="datetime1">
              <a:rPr lang="en-US" smtClean="0"/>
              <a:pPr/>
              <a:t>5/27/2019</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pic>
        <p:nvPicPr>
          <p:cNvPr id="7" name="Picture 2" descr="E:\Abigail Godoy\Powerpoint Template\Presentation-Template-1.jpg"/>
          <p:cNvPicPr>
            <a:picLocks noChangeAspect="1" noChangeArrowheads="1"/>
          </p:cNvPicPr>
          <p:nvPr userDrawn="1"/>
        </p:nvPicPr>
        <p:blipFill>
          <a:blip r:embed="rId2" cstate="print"/>
          <a:srcRect/>
          <a:stretch>
            <a:fillRect/>
          </a:stretch>
        </p:blipFill>
        <p:spPr bwMode="auto">
          <a:xfrm>
            <a:off x="11281" y="-1536"/>
            <a:ext cx="9144000" cy="6858000"/>
          </a:xfrm>
          <a:prstGeom prst="rect">
            <a:avLst/>
          </a:prstGeom>
          <a:noFill/>
        </p:spPr>
      </p:pic>
      <p:sp>
        <p:nvSpPr>
          <p:cNvPr id="9" name="Slide Number Placeholder 1"/>
          <p:cNvSpPr txBox="1">
            <a:spLocks/>
          </p:cNvSpPr>
          <p:nvPr userDrawn="1"/>
        </p:nvSpPr>
        <p:spPr>
          <a:xfrm>
            <a:off x="6564481" y="6354818"/>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26D953F-1B28-4C25-8A37-85A577697EEC}" type="slidenum">
              <a:rPr lang="fil-PH" smtClean="0"/>
              <a:pPr/>
              <a:t>‹#›</a:t>
            </a:fld>
            <a:endParaRPr lang="fil-PH"/>
          </a:p>
        </p:txBody>
      </p:sp>
      <p:sp>
        <p:nvSpPr>
          <p:cNvPr id="2" name="Title 1"/>
          <p:cNvSpPr>
            <a:spLocks noGrp="1"/>
          </p:cNvSpPr>
          <p:nvPr>
            <p:ph type="ctrTitle"/>
          </p:nvPr>
        </p:nvSpPr>
        <p:spPr>
          <a:xfrm>
            <a:off x="685800" y="2130429"/>
            <a:ext cx="77724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Tree>
    <p:extLst>
      <p:ext uri="{BB962C8B-B14F-4D97-AF65-F5344CB8AC3E}">
        <p14:creationId xmlns:p14="http://schemas.microsoft.com/office/powerpoint/2010/main" val="228223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BAC523FF-4E1C-45B8-A247-A5B8A1571A64}" type="datetime1">
              <a:rPr lang="en-US" smtClean="0"/>
              <a:pPr/>
              <a:t>5/27/2019</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22442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42680905-8DE9-429D-8A3F-F86D91859F42}" type="datetime1">
              <a:rPr lang="en-US" smtClean="0"/>
              <a:pPr/>
              <a:t>5/27/2019</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404850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EDE250AB-8729-4945-A648-7AEF594C9C33}" type="datetime1">
              <a:rPr lang="en-US" smtClean="0"/>
              <a:pPr/>
              <a:t>5/27/2019</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EE4D38F-7355-794E-AC76-FB188C8AB5FE}" type="slidenum">
              <a:rPr lang="en-US" smtClean="0"/>
              <a:pPr/>
              <a:t>‹#›</a:t>
            </a:fld>
            <a:endParaRPr lang="en-US" dirty="0"/>
          </a:p>
        </p:txBody>
      </p:sp>
    </p:spTree>
    <p:extLst>
      <p:ext uri="{BB962C8B-B14F-4D97-AF65-F5344CB8AC3E}">
        <p14:creationId xmlns:p14="http://schemas.microsoft.com/office/powerpoint/2010/main" val="11101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C33B0BF1-F0F8-4C72-A45F-13D480EC554F}" type="datetime1">
              <a:rPr lang="en-US" smtClean="0"/>
              <a:pPr/>
              <a:t>5/27/2019</a:t>
            </a:fld>
            <a:endParaRPr lang="en-US"/>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63719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27788D16-65C1-4039-B434-93F75DC80956}" type="datetime1">
              <a:rPr lang="en-US" smtClean="0"/>
              <a:pPr/>
              <a:t>5/27/2019</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0522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7EFBFD56-0809-48BC-A1A9-DC09ADF54372}" type="datetime1">
              <a:rPr lang="en-US" smtClean="0"/>
              <a:pPr/>
              <a:t>5/27/2019</a:t>
            </a:fld>
            <a:endParaRPr lang="en-US"/>
          </a:p>
        </p:txBody>
      </p:sp>
      <p:sp>
        <p:nvSpPr>
          <p:cNvPr id="8" name="Footer Placeholder 7"/>
          <p:cNvSpPr>
            <a:spLocks noGrp="1"/>
          </p:cNvSpPr>
          <p:nvPr>
            <p:ph type="ftr" sz="quarter" idx="11"/>
          </p:nvPr>
        </p:nvSpPr>
        <p:spPr>
          <a:xfrm>
            <a:off x="3124200" y="6356354"/>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7632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E3265846-3D0B-442E-8E37-3E89CD46A574}" type="datetime1">
              <a:rPr lang="en-US" smtClean="0"/>
              <a:pPr/>
              <a:t>5/27/2019</a:t>
            </a:fld>
            <a:endParaRPr lang="en-US"/>
          </a:p>
        </p:txBody>
      </p:sp>
      <p:sp>
        <p:nvSpPr>
          <p:cNvPr id="4" name="Footer Placeholder 3"/>
          <p:cNvSpPr>
            <a:spLocks noGrp="1"/>
          </p:cNvSpPr>
          <p:nvPr>
            <p:ph type="ftr" sz="quarter" idx="11"/>
          </p:nvPr>
        </p:nvSpPr>
        <p:spPr>
          <a:xfrm>
            <a:off x="3124200" y="6356354"/>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83173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08800-7112-4B7F-B71B-0CD4400B2F89}" type="datetime1">
              <a:rPr lang="en-US" smtClean="0"/>
              <a:pPr/>
              <a:t>5/27/2019</a:t>
            </a:fld>
            <a:endParaRPr lang="en-US"/>
          </a:p>
        </p:txBody>
      </p:sp>
      <p:sp>
        <p:nvSpPr>
          <p:cNvPr id="3" name="Footer Placeholder 2"/>
          <p:cNvSpPr>
            <a:spLocks noGrp="1"/>
          </p:cNvSpPr>
          <p:nvPr>
            <p:ph type="ftr" sz="quarter" idx="11"/>
          </p:nvPr>
        </p:nvSpPr>
        <p:spPr>
          <a:xfrm>
            <a:off x="3124200" y="6356354"/>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176872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22FB3841-A370-4D91-A132-98169A18CB0A}" type="datetime1">
              <a:rPr lang="en-US" smtClean="0"/>
              <a:pPr/>
              <a:t>5/27/2019</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355748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B03ADAF3-0B89-4C51-A8DC-6E7AB81F9E3F}" type="datetime1">
              <a:rPr lang="en-US" smtClean="0"/>
              <a:pPr/>
              <a:t>5/27/2019</a:t>
            </a:fld>
            <a:endParaRPr lang="en-US"/>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EE4D38F-7355-794E-AC76-FB188C8AB5FE}" type="slidenum">
              <a:rPr lang="en-US" smtClean="0"/>
              <a:pPr/>
              <a:t>‹#›</a:t>
            </a:fld>
            <a:endParaRPr lang="en-US"/>
          </a:p>
        </p:txBody>
      </p:sp>
    </p:spTree>
    <p:extLst>
      <p:ext uri="{BB962C8B-B14F-4D97-AF65-F5344CB8AC3E}">
        <p14:creationId xmlns:p14="http://schemas.microsoft.com/office/powerpoint/2010/main" val="360337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E:\Abigail Godoy\Powerpoint Template\Presentation-Template-2.jpg"/>
          <p:cNvPicPr>
            <a:picLocks noChangeAspect="1" noChangeArrowheads="1"/>
          </p:cNvPicPr>
          <p:nvPr userDrawn="1"/>
        </p:nvPicPr>
        <p:blipFill>
          <a:blip r:embed="rId13" cstate="print"/>
          <a:srcRect/>
          <a:stretch>
            <a:fillRect/>
          </a:stretch>
        </p:blipFill>
        <p:spPr bwMode="auto">
          <a:xfrm>
            <a:off x="-1548" y="-3456"/>
            <a:ext cx="9144000" cy="6861456"/>
          </a:xfrm>
          <a:prstGeom prst="rect">
            <a:avLst/>
          </a:prstGeom>
          <a:noFill/>
        </p:spPr>
      </p:pic>
      <p:sp>
        <p:nvSpPr>
          <p:cNvPr id="2" name="Title Placeholder 1"/>
          <p:cNvSpPr>
            <a:spLocks noGrp="1"/>
          </p:cNvSpPr>
          <p:nvPr>
            <p:ph type="title"/>
          </p:nvPr>
        </p:nvSpPr>
        <p:spPr>
          <a:xfrm>
            <a:off x="457200" y="1"/>
            <a:ext cx="8229600" cy="949249"/>
          </a:xfrm>
          <a:prstGeom prst="rect">
            <a:avLst/>
          </a:prstGeom>
        </p:spPr>
        <p:txBody>
          <a:bodyPr vert="horz" lIns="91440" tIns="45720" rIns="91440" bIns="45720" rtlCol="0" anchor="ctr">
            <a:normAutofit/>
          </a:bodyPr>
          <a:lstStyle/>
          <a:p>
            <a:r>
              <a:rPr lang="x-none" dirty="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6" name="Slide Number Placeholder 5"/>
          <p:cNvSpPr>
            <a:spLocks noGrp="1"/>
          </p:cNvSpPr>
          <p:nvPr>
            <p:ph type="sldNum" sz="quarter" idx="4"/>
          </p:nvPr>
        </p:nvSpPr>
        <p:spPr>
          <a:xfrm>
            <a:off x="6553200" y="648463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4D38F-7355-794E-AC76-FB188C8AB5FE}" type="slidenum">
              <a:rPr lang="en-US" smtClean="0"/>
              <a:pPr/>
              <a:t>‹#›</a:t>
            </a:fld>
            <a:endParaRPr lang="en-US" dirty="0"/>
          </a:p>
        </p:txBody>
      </p:sp>
      <p:sp>
        <p:nvSpPr>
          <p:cNvPr id="4" name="Date Placeholder 3"/>
          <p:cNvSpPr>
            <a:spLocks noGrp="1"/>
          </p:cNvSpPr>
          <p:nvPr>
            <p:ph type="dt" sz="half" idx="2"/>
          </p:nvPr>
        </p:nvSpPr>
        <p:spPr>
          <a:xfrm>
            <a:off x="457200" y="648463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FB7EC-BFD7-43D1-8A01-8353149543D9}" type="datetime1">
              <a:rPr lang="en-US" smtClean="0"/>
              <a:pPr/>
              <a:t>5/27/2019</a:t>
            </a:fld>
            <a:endParaRPr lang="en-US"/>
          </a:p>
        </p:txBody>
      </p:sp>
    </p:spTree>
    <p:extLst>
      <p:ext uri="{BB962C8B-B14F-4D97-AF65-F5344CB8AC3E}">
        <p14:creationId xmlns:p14="http://schemas.microsoft.com/office/powerpoint/2010/main" val="308964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81334" y="4071056"/>
            <a:ext cx="7772400" cy="1252846"/>
          </a:xfrm>
        </p:spPr>
        <p:txBody>
          <a:bodyPr>
            <a:normAutofit fontScale="90000"/>
          </a:bodyPr>
          <a:lstStyle/>
          <a:p>
            <a:r>
              <a:rPr lang="en-US" sz="3600" b="1" dirty="0" smtClean="0">
                <a:solidFill>
                  <a:schemeClr val="bg1"/>
                </a:solidFill>
              </a:rPr>
              <a:t>Absorptive Capacity of Public Schools</a:t>
            </a:r>
            <a:r>
              <a:rPr lang="en-US" sz="3600" b="1" dirty="0">
                <a:solidFill>
                  <a:schemeClr val="bg1"/>
                </a:solidFill>
              </a:rPr>
              <a:t/>
            </a:r>
            <a:br>
              <a:rPr lang="en-US" sz="3600" b="1" dirty="0">
                <a:solidFill>
                  <a:schemeClr val="bg1"/>
                </a:solidFill>
              </a:rPr>
            </a:br>
            <a:r>
              <a:rPr lang="en-US" sz="3600" b="1" dirty="0">
                <a:solidFill>
                  <a:schemeClr val="bg1"/>
                </a:solidFill>
              </a:rPr>
              <a:t>SY </a:t>
            </a:r>
            <a:r>
              <a:rPr lang="en-US" sz="3600" b="1" dirty="0" smtClean="0">
                <a:solidFill>
                  <a:schemeClr val="bg1"/>
                </a:solidFill>
              </a:rPr>
              <a:t>2019-2020</a:t>
            </a:r>
            <a:r>
              <a:rPr lang="en-US" sz="3600" b="1" dirty="0">
                <a:solidFill>
                  <a:schemeClr val="bg1"/>
                </a:solidFill>
              </a:rPr>
              <a:t/>
            </a:r>
            <a:br>
              <a:rPr lang="en-US" sz="3600" b="1" dirty="0">
                <a:solidFill>
                  <a:schemeClr val="bg1"/>
                </a:solidFill>
              </a:rPr>
            </a:br>
            <a:endParaRPr lang="en-US" sz="3200" dirty="0">
              <a:solidFill>
                <a:schemeClr val="bg1"/>
              </a:solidFill>
            </a:endParaRPr>
          </a:p>
        </p:txBody>
      </p:sp>
      <p:sp>
        <p:nvSpPr>
          <p:cNvPr id="3" name="Title 4"/>
          <p:cNvSpPr txBox="1">
            <a:spLocks/>
          </p:cNvSpPr>
          <p:nvPr/>
        </p:nvSpPr>
        <p:spPr>
          <a:xfrm>
            <a:off x="781334" y="5605154"/>
            <a:ext cx="7772400" cy="125284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bg2">
                    <a:lumMod val="50000"/>
                  </a:schemeClr>
                </a:solidFill>
                <a:latin typeface="+mj-lt"/>
                <a:ea typeface="+mj-ea"/>
                <a:cs typeface="+mj-cs"/>
              </a:defRPr>
            </a:lvl1pPr>
          </a:lstStyle>
          <a:p>
            <a:r>
              <a:rPr lang="en-US" sz="1800" dirty="0" smtClean="0">
                <a:solidFill>
                  <a:schemeClr val="bg1"/>
                </a:solidFill>
              </a:rPr>
              <a:t>Education Management Information System Division </a:t>
            </a:r>
          </a:p>
          <a:p>
            <a:r>
              <a:rPr lang="en-US" sz="1800" dirty="0" smtClean="0">
                <a:solidFill>
                  <a:schemeClr val="bg1"/>
                </a:solidFill>
              </a:rPr>
              <a:t>Planning Service</a:t>
            </a:r>
            <a:endParaRPr lang="en-US" sz="1800" dirty="0">
              <a:solidFill>
                <a:schemeClr val="bg1"/>
              </a:solidFill>
            </a:endParaRPr>
          </a:p>
        </p:txBody>
      </p:sp>
    </p:spTree>
    <p:extLst>
      <p:ext uri="{BB962C8B-B14F-4D97-AF65-F5344CB8AC3E}">
        <p14:creationId xmlns:p14="http://schemas.microsoft.com/office/powerpoint/2010/main" val="1808397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1"/>
            <a:ext cx="9010650" cy="949249"/>
          </a:xfrm>
        </p:spPr>
        <p:txBody>
          <a:bodyPr>
            <a:noAutofit/>
          </a:bodyPr>
          <a:lstStyle/>
          <a:p>
            <a:r>
              <a:rPr lang="en-US" sz="3200" dirty="0">
                <a:solidFill>
                  <a:schemeClr val="bg1"/>
                </a:solidFill>
              </a:rPr>
              <a:t>Absorptive Capacity of Public Elementary Schools: Based on Teachers </a:t>
            </a:r>
            <a:endParaRPr lang="en-PH" sz="32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10</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652621773"/>
              </p:ext>
            </p:extLst>
          </p:nvPr>
        </p:nvGraphicFramePr>
        <p:xfrm>
          <a:off x="523874" y="1209675"/>
          <a:ext cx="7991475"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5943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949249"/>
          </a:xfrm>
        </p:spPr>
        <p:txBody>
          <a:bodyPr>
            <a:noAutofit/>
          </a:bodyPr>
          <a:lstStyle/>
          <a:p>
            <a:r>
              <a:rPr lang="en-US" sz="3200" dirty="0" smtClean="0">
                <a:solidFill>
                  <a:schemeClr val="bg1"/>
                </a:solidFill>
              </a:rPr>
              <a:t>Absorptive Capacity of Public Elementary Schools: Based on Teachers </a:t>
            </a:r>
            <a:endParaRPr lang="en-US" sz="3200" dirty="0">
              <a:solidFill>
                <a:schemeClr val="bg1"/>
              </a:solidFill>
            </a:endParaRPr>
          </a:p>
        </p:txBody>
      </p:sp>
      <p:sp>
        <p:nvSpPr>
          <p:cNvPr id="4" name="Slide Number Placeholder 3"/>
          <p:cNvSpPr>
            <a:spLocks noGrp="1"/>
          </p:cNvSpPr>
          <p:nvPr>
            <p:ph type="sldNum" sz="quarter" idx="12"/>
          </p:nvPr>
        </p:nvSpPr>
        <p:spPr/>
        <p:txBody>
          <a:bodyPr/>
          <a:lstStyle/>
          <a:p>
            <a:fld id="{0EE4D38F-7355-794E-AC76-FB188C8AB5FE}" type="slidenum">
              <a:rPr lang="en-US" smtClean="0"/>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2479378"/>
              </p:ext>
            </p:extLst>
          </p:nvPr>
        </p:nvGraphicFramePr>
        <p:xfrm>
          <a:off x="28576" y="984158"/>
          <a:ext cx="9048746" cy="5500475"/>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xmlns="" val="1116149126"/>
                    </a:ext>
                  </a:extLst>
                </a:gridCol>
                <a:gridCol w="923925">
                  <a:extLst>
                    <a:ext uri="{9D8B030D-6E8A-4147-A177-3AD203B41FA5}">
                      <a16:colId xmlns:a16="http://schemas.microsoft.com/office/drawing/2014/main" xmlns="" val="3343141848"/>
                    </a:ext>
                  </a:extLst>
                </a:gridCol>
                <a:gridCol w="1362075">
                  <a:extLst>
                    <a:ext uri="{9D8B030D-6E8A-4147-A177-3AD203B41FA5}">
                      <a16:colId xmlns:a16="http://schemas.microsoft.com/office/drawing/2014/main" xmlns="" val="789329017"/>
                    </a:ext>
                  </a:extLst>
                </a:gridCol>
                <a:gridCol w="1638300">
                  <a:extLst>
                    <a:ext uri="{9D8B030D-6E8A-4147-A177-3AD203B41FA5}">
                      <a16:colId xmlns:a16="http://schemas.microsoft.com/office/drawing/2014/main" xmlns="" val="1489852499"/>
                    </a:ext>
                  </a:extLst>
                </a:gridCol>
                <a:gridCol w="1362075">
                  <a:extLst>
                    <a:ext uri="{9D8B030D-6E8A-4147-A177-3AD203B41FA5}">
                      <a16:colId xmlns:a16="http://schemas.microsoft.com/office/drawing/2014/main" xmlns="" val="1338711523"/>
                    </a:ext>
                  </a:extLst>
                </a:gridCol>
                <a:gridCol w="1362075">
                  <a:extLst>
                    <a:ext uri="{9D8B030D-6E8A-4147-A177-3AD203B41FA5}">
                      <a16:colId xmlns:a16="http://schemas.microsoft.com/office/drawing/2014/main" xmlns="" val="1367784286"/>
                    </a:ext>
                  </a:extLst>
                </a:gridCol>
                <a:gridCol w="1485897">
                  <a:extLst>
                    <a:ext uri="{9D8B030D-6E8A-4147-A177-3AD203B41FA5}">
                      <a16:colId xmlns:a16="http://schemas.microsoft.com/office/drawing/2014/main" xmlns="" val="1928641034"/>
                    </a:ext>
                  </a:extLst>
                </a:gridCol>
              </a:tblGrid>
              <a:tr h="738353">
                <a:tc rowSpan="2">
                  <a:txBody>
                    <a:bodyPr/>
                    <a:lstStyle/>
                    <a:p>
                      <a:pPr algn="ctr"/>
                      <a:r>
                        <a:rPr lang="en-PH" sz="1400" dirty="0" smtClean="0"/>
                        <a:t>Region</a:t>
                      </a:r>
                      <a:endParaRPr lang="en-PH" sz="1400" dirty="0"/>
                    </a:p>
                  </a:txBody>
                  <a:tcPr anchor="ctr"/>
                </a:tc>
                <a:tc rowSpan="2">
                  <a:txBody>
                    <a:bodyPr/>
                    <a:lstStyle/>
                    <a:p>
                      <a:pPr algn="ctr"/>
                      <a:r>
                        <a:rPr lang="en-PH" sz="1400" dirty="0" smtClean="0"/>
                        <a:t>Number</a:t>
                      </a:r>
                      <a:r>
                        <a:rPr lang="en-PH" sz="1400" baseline="0" dirty="0" smtClean="0"/>
                        <a:t> of Schools</a:t>
                      </a:r>
                      <a:endParaRPr lang="en-PH" sz="1400" dirty="0"/>
                    </a:p>
                  </a:txBody>
                  <a:tcPr anchor="ctr"/>
                </a:tc>
                <a:tc gridSpan="2">
                  <a:txBody>
                    <a:bodyPr/>
                    <a:lstStyle/>
                    <a:p>
                      <a:pPr algn="ctr"/>
                      <a:r>
                        <a:rPr lang="en-PH" sz="1400" dirty="0" smtClean="0"/>
                        <a:t>Schools that Can Accommodate Learners </a:t>
                      </a:r>
                    </a:p>
                    <a:p>
                      <a:pPr algn="ctr"/>
                      <a:r>
                        <a:rPr lang="en-PH" sz="1400" dirty="0" smtClean="0"/>
                        <a:t>(Ratio &lt;= 45)</a:t>
                      </a:r>
                      <a:endParaRPr lang="en-PH" sz="1400" dirty="0"/>
                    </a:p>
                  </a:txBody>
                  <a:tcPr anchor="ctr"/>
                </a:tc>
                <a:tc hMerge="1">
                  <a:txBody>
                    <a:bodyPr/>
                    <a:lstStyle/>
                    <a:p>
                      <a:endParaRPr lang="en-PH" sz="1050" dirty="0"/>
                    </a:p>
                  </a:txBody>
                  <a:tcPr/>
                </a:tc>
                <a:tc gridSpan="2">
                  <a:txBody>
                    <a:bodyPr/>
                    <a:lstStyle/>
                    <a:p>
                      <a:pPr algn="ctr"/>
                      <a:r>
                        <a:rPr lang="en-PH" sz="1400" dirty="0" smtClean="0"/>
                        <a:t>Schools that Can No Longer Accommodate Learners </a:t>
                      </a:r>
                    </a:p>
                    <a:p>
                      <a:pPr algn="ctr"/>
                      <a:r>
                        <a:rPr lang="en-PH" sz="1400" dirty="0" smtClean="0"/>
                        <a:t>(Ratio &gt; 45)</a:t>
                      </a:r>
                      <a:endParaRPr lang="en-PH" sz="1400" dirty="0"/>
                    </a:p>
                  </a:txBody>
                  <a:tcPr anchor="ctr"/>
                </a:tc>
                <a:tc hMerge="1">
                  <a:txBody>
                    <a:bodyPr/>
                    <a:lstStyle/>
                    <a:p>
                      <a:endParaRPr lang="en-PH" sz="1050" dirty="0"/>
                    </a:p>
                  </a:txBody>
                  <a:tcPr/>
                </a:tc>
                <a:tc rowSpan="2">
                  <a:txBody>
                    <a:bodyPr/>
                    <a:lstStyle/>
                    <a:p>
                      <a:pPr algn="ctr"/>
                      <a:r>
                        <a:rPr lang="en-PH" sz="1400" dirty="0" smtClean="0"/>
                        <a:t>No. of Learners that Can be Accommodated </a:t>
                      </a:r>
                      <a:endParaRPr lang="en-PH" sz="1400" dirty="0"/>
                    </a:p>
                  </a:txBody>
                  <a:tcPr anchor="ctr"/>
                </a:tc>
                <a:extLst>
                  <a:ext uri="{0D108BD9-81ED-4DB2-BD59-A6C34878D82A}">
                    <a16:rowId xmlns:a16="http://schemas.microsoft.com/office/drawing/2014/main" xmlns="" val="2445106136"/>
                  </a:ext>
                </a:extLst>
              </a:tr>
              <a:tr h="250638">
                <a:tc vMerge="1">
                  <a:txBody>
                    <a:bodyPr/>
                    <a:lstStyle/>
                    <a:p>
                      <a:endParaRPr lang="en-PH" sz="1050" dirty="0"/>
                    </a:p>
                  </a:txBody>
                  <a:tcPr/>
                </a:tc>
                <a:tc vMerge="1">
                  <a:txBody>
                    <a:bodyPr/>
                    <a:lstStyle/>
                    <a:p>
                      <a:endParaRPr lang="en-PH" sz="1050" dirty="0"/>
                    </a:p>
                  </a:txBody>
                  <a:tcPr/>
                </a:tc>
                <a:tc>
                  <a:txBody>
                    <a:bodyPr/>
                    <a:lstStyle/>
                    <a:p>
                      <a:pPr algn="ctr" fontAlgn="ctr"/>
                      <a:r>
                        <a:rPr lang="en-PH" sz="1100" b="1" i="0" u="none" strike="noStrike" dirty="0">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Percentage (%)</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dirty="0">
                          <a:solidFill>
                            <a:srgbClr val="000000"/>
                          </a:solidFill>
                          <a:effectLst/>
                          <a:latin typeface="Calibri" panose="020F0502020204030204" pitchFamily="34" charset="0"/>
                        </a:rPr>
                        <a:t>Percentage (%)</a:t>
                      </a:r>
                    </a:p>
                  </a:txBody>
                  <a:tcPr marL="7620" marR="7620" marT="7620" marB="0" anchor="ctr"/>
                </a:tc>
                <a:tc vMerge="1">
                  <a:txBody>
                    <a:bodyPr/>
                    <a:lstStyle/>
                    <a:p>
                      <a:endParaRPr lang="en-PH" sz="1050" dirty="0"/>
                    </a:p>
                  </a:txBody>
                  <a:tcPr/>
                </a:tc>
                <a:extLst>
                  <a:ext uri="{0D108BD9-81ED-4DB2-BD59-A6C34878D82A}">
                    <a16:rowId xmlns:a16="http://schemas.microsoft.com/office/drawing/2014/main" xmlns="" val="3843414391"/>
                  </a:ext>
                </a:extLst>
              </a:tr>
              <a:tr h="250638">
                <a:tc>
                  <a:txBody>
                    <a:bodyPr/>
                    <a:lstStyle/>
                    <a:p>
                      <a:pPr algn="l" fontAlgn="b"/>
                      <a:r>
                        <a:rPr lang="en-PH" sz="1400" b="0" i="0" u="none" strike="noStrike" dirty="0">
                          <a:solidFill>
                            <a:srgbClr val="000000"/>
                          </a:solidFill>
                          <a:effectLst/>
                          <a:latin typeface="Calibri" panose="020F0502020204030204" pitchFamily="34" charset="0"/>
                        </a:rPr>
                        <a:t>Region 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2,403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2,382</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99.13%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21</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0.87%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502,695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10288806"/>
                  </a:ext>
                </a:extLst>
              </a:tr>
              <a:tr h="250638">
                <a:tc>
                  <a:txBody>
                    <a:bodyPr/>
                    <a:lstStyle/>
                    <a:p>
                      <a:pPr algn="l" fontAlgn="b"/>
                      <a:r>
                        <a:rPr lang="en-PH" sz="1400" b="0" i="0" u="none" strike="noStrike">
                          <a:solidFill>
                            <a:srgbClr val="000000"/>
                          </a:solidFill>
                          <a:effectLst/>
                          <a:latin typeface="Calibri" panose="020F0502020204030204" pitchFamily="34" charset="0"/>
                        </a:rPr>
                        <a:t>Region 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2,209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2,162</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97.87%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47</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2.13%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385,534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611947547"/>
                  </a:ext>
                </a:extLst>
              </a:tr>
              <a:tr h="250638">
                <a:tc>
                  <a:txBody>
                    <a:bodyPr/>
                    <a:lstStyle/>
                    <a:p>
                      <a:pPr algn="l" fontAlgn="b"/>
                      <a:r>
                        <a:rPr lang="en-PH" sz="1400" b="0" i="0" u="none" strike="noStrike">
                          <a:solidFill>
                            <a:srgbClr val="000000"/>
                          </a:solidFill>
                          <a:effectLst/>
                          <a:latin typeface="Calibri" panose="020F0502020204030204" pitchFamily="34" charset="0"/>
                        </a:rPr>
                        <a:t>Region III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3,015</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2,992</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99.24%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0.76%</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691,322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729995753"/>
                  </a:ext>
                </a:extLst>
              </a:tr>
              <a:tr h="250638">
                <a:tc>
                  <a:txBody>
                    <a:bodyPr/>
                    <a:lstStyle/>
                    <a:p>
                      <a:pPr algn="l" fontAlgn="b"/>
                      <a:r>
                        <a:rPr lang="en-PH" sz="1400" b="0" i="0" u="none" strike="noStrike">
                          <a:solidFill>
                            <a:srgbClr val="000000"/>
                          </a:solidFill>
                          <a:effectLst/>
                          <a:latin typeface="Calibri" panose="020F0502020204030204" pitchFamily="34" charset="0"/>
                        </a:rPr>
                        <a:t>Region IV-A</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2,749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2,679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97.45%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645,672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79249954"/>
                  </a:ext>
                </a:extLst>
              </a:tr>
              <a:tr h="250638">
                <a:tc>
                  <a:txBody>
                    <a:bodyPr/>
                    <a:lstStyle/>
                    <a:p>
                      <a:pPr algn="l" fontAlgn="b"/>
                      <a:r>
                        <a:rPr lang="en-PH" sz="1400" b="0" i="0" u="none" strike="noStrike">
                          <a:solidFill>
                            <a:srgbClr val="000000"/>
                          </a:solidFill>
                          <a:effectLst/>
                          <a:latin typeface="Calibri" panose="020F0502020204030204" pitchFamily="34" charset="0"/>
                        </a:rPr>
                        <a:t>Region IV-B</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1,888</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1,839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97.40%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2.60%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314,472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956180654"/>
                  </a:ext>
                </a:extLst>
              </a:tr>
              <a:tr h="250638">
                <a:tc>
                  <a:txBody>
                    <a:bodyPr/>
                    <a:lstStyle/>
                    <a:p>
                      <a:pPr algn="l" fontAlgn="b"/>
                      <a:r>
                        <a:rPr lang="en-PH" sz="1400" b="0" i="0" u="none" strike="noStrike">
                          <a:solidFill>
                            <a:srgbClr val="000000"/>
                          </a:solidFill>
                          <a:effectLst/>
                          <a:latin typeface="Calibri" panose="020F0502020204030204" pitchFamily="34" charset="0"/>
                        </a:rPr>
                        <a:t>Region V</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3,150</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3,113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98.83%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644,949</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79334835"/>
                  </a:ext>
                </a:extLst>
              </a:tr>
              <a:tr h="250638">
                <a:tc>
                  <a:txBody>
                    <a:bodyPr/>
                    <a:lstStyle/>
                    <a:p>
                      <a:pPr algn="l" fontAlgn="b"/>
                      <a:r>
                        <a:rPr lang="en-PH" sz="1400" b="0" i="0" u="none" strike="noStrike">
                          <a:solidFill>
                            <a:srgbClr val="000000"/>
                          </a:solidFill>
                          <a:effectLst/>
                          <a:latin typeface="Calibri" panose="020F0502020204030204" pitchFamily="34" charset="0"/>
                        </a:rPr>
                        <a:t>Region VI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3,403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3,392</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99.68%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0.32%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744,010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186652908"/>
                  </a:ext>
                </a:extLst>
              </a:tr>
              <a:tr h="250638">
                <a:tc>
                  <a:txBody>
                    <a:bodyPr/>
                    <a:lstStyle/>
                    <a:p>
                      <a:pPr algn="l" fontAlgn="b"/>
                      <a:r>
                        <a:rPr lang="en-PH" sz="1400" b="0" i="0" u="none" strike="noStrike">
                          <a:solidFill>
                            <a:srgbClr val="000000"/>
                          </a:solidFill>
                          <a:effectLst/>
                          <a:latin typeface="Calibri" panose="020F0502020204030204" pitchFamily="34" charset="0"/>
                        </a:rPr>
                        <a:t>Region VII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2,944</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2,899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98.47%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629,875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974787573"/>
                  </a:ext>
                </a:extLst>
              </a:tr>
              <a:tr h="250638">
                <a:tc>
                  <a:txBody>
                    <a:bodyPr/>
                    <a:lstStyle/>
                    <a:p>
                      <a:pPr algn="l" fontAlgn="b"/>
                      <a:r>
                        <a:rPr lang="en-PH" sz="1400" b="0" i="0" u="none" strike="noStrike">
                          <a:solidFill>
                            <a:srgbClr val="000000"/>
                          </a:solidFill>
                          <a:effectLst/>
                          <a:latin typeface="Calibri" panose="020F0502020204030204" pitchFamily="34" charset="0"/>
                        </a:rPr>
                        <a:t>Region VIII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3,641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3,601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98.90%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655,426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845920988"/>
                  </a:ext>
                </a:extLst>
              </a:tr>
              <a:tr h="250638">
                <a:tc>
                  <a:txBody>
                    <a:bodyPr/>
                    <a:lstStyle/>
                    <a:p>
                      <a:pPr algn="l" fontAlgn="b"/>
                      <a:r>
                        <a:rPr lang="en-PH" sz="1400" b="0" i="0" u="none" strike="noStrike">
                          <a:solidFill>
                            <a:srgbClr val="000000"/>
                          </a:solidFill>
                          <a:effectLst/>
                          <a:latin typeface="Calibri" panose="020F0502020204030204" pitchFamily="34" charset="0"/>
                        </a:rPr>
                        <a:t>Region IX</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2,128</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1,974</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92.76%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7.24%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407,402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500023309"/>
                  </a:ext>
                </a:extLst>
              </a:tr>
              <a:tr h="250638">
                <a:tc>
                  <a:txBody>
                    <a:bodyPr/>
                    <a:lstStyle/>
                    <a:p>
                      <a:pPr algn="l" fontAlgn="b"/>
                      <a:r>
                        <a:rPr lang="en-PH" sz="1400" b="0" i="0" u="none" strike="noStrike">
                          <a:solidFill>
                            <a:srgbClr val="000000"/>
                          </a:solidFill>
                          <a:effectLst/>
                          <a:latin typeface="Calibri" panose="020F0502020204030204" pitchFamily="34" charset="0"/>
                        </a:rPr>
                        <a:t>Region X</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2,156</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2,070</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96.01%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3.99%</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389,713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88107211"/>
                  </a:ext>
                </a:extLst>
              </a:tr>
              <a:tr h="250638">
                <a:tc>
                  <a:txBody>
                    <a:bodyPr/>
                    <a:lstStyle/>
                    <a:p>
                      <a:pPr algn="l" fontAlgn="b"/>
                      <a:r>
                        <a:rPr lang="en-PH" sz="1400" b="0" i="0" u="none" strike="noStrike">
                          <a:solidFill>
                            <a:srgbClr val="000000"/>
                          </a:solidFill>
                          <a:effectLst/>
                          <a:latin typeface="Calibri" panose="020F0502020204030204" pitchFamily="34" charset="0"/>
                        </a:rPr>
                        <a:t>Region XI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1,687</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1,662</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98.52%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1.48%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377,697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62300461"/>
                  </a:ext>
                </a:extLst>
              </a:tr>
              <a:tr h="250638">
                <a:tc>
                  <a:txBody>
                    <a:bodyPr/>
                    <a:lstStyle/>
                    <a:p>
                      <a:pPr algn="l" fontAlgn="b"/>
                      <a:r>
                        <a:rPr lang="en-PH" sz="1400" b="0" i="0" u="none" strike="noStrike">
                          <a:solidFill>
                            <a:srgbClr val="000000"/>
                          </a:solidFill>
                          <a:effectLst/>
                          <a:latin typeface="Calibri" panose="020F0502020204030204" pitchFamily="34" charset="0"/>
                        </a:rPr>
                        <a:t>Region XII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1,809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1,770</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97.84%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2.16%</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380,514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843358501"/>
                  </a:ext>
                </a:extLst>
              </a:tr>
              <a:tr h="250638">
                <a:tc>
                  <a:txBody>
                    <a:bodyPr/>
                    <a:lstStyle/>
                    <a:p>
                      <a:pPr algn="l" fontAlgn="b"/>
                      <a:r>
                        <a:rPr lang="en-PH" sz="1400" b="0" i="0" u="none" strike="noStrike">
                          <a:solidFill>
                            <a:srgbClr val="000000"/>
                          </a:solidFill>
                          <a:effectLst/>
                          <a:latin typeface="Calibri" panose="020F0502020204030204" pitchFamily="34" charset="0"/>
                        </a:rPr>
                        <a:t>CARAGA</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1,671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1,654</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98.98%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1.02%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309,694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4152653"/>
                  </a:ext>
                </a:extLst>
              </a:tr>
              <a:tr h="250638">
                <a:tc>
                  <a:txBody>
                    <a:bodyPr/>
                    <a:lstStyle/>
                    <a:p>
                      <a:pPr algn="l" fontAlgn="b"/>
                      <a:r>
                        <a:rPr lang="en-PH" sz="1400" b="0" i="0" u="none" strike="noStrike">
                          <a:solidFill>
                            <a:srgbClr val="000000"/>
                          </a:solidFill>
                          <a:effectLst/>
                          <a:latin typeface="Calibri" panose="020F0502020204030204" pitchFamily="34" charset="0"/>
                        </a:rPr>
                        <a:t>ARMM</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2,123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1,365</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64.30%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758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35.70%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200,585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052702550"/>
                  </a:ext>
                </a:extLst>
              </a:tr>
              <a:tr h="250638">
                <a:tc>
                  <a:txBody>
                    <a:bodyPr/>
                    <a:lstStyle/>
                    <a:p>
                      <a:pPr algn="l" fontAlgn="b"/>
                      <a:r>
                        <a:rPr lang="en-PH" sz="1400" b="0" i="0" u="none" strike="noStrike">
                          <a:solidFill>
                            <a:srgbClr val="000000"/>
                          </a:solidFill>
                          <a:effectLst/>
                          <a:latin typeface="Calibri" panose="020F0502020204030204" pitchFamily="34" charset="0"/>
                        </a:rPr>
                        <a:t>CAR</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1,531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1,507</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98.43%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244,167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675566680"/>
                  </a:ext>
                </a:extLst>
              </a:tr>
              <a:tr h="250638">
                <a:tc>
                  <a:txBody>
                    <a:bodyPr/>
                    <a:lstStyle/>
                    <a:p>
                      <a:pPr algn="l" fontAlgn="b"/>
                      <a:r>
                        <a:rPr lang="en-PH" sz="1400" b="0" i="0" u="none" strike="noStrike">
                          <a:solidFill>
                            <a:srgbClr val="000000"/>
                          </a:solidFill>
                          <a:effectLst/>
                          <a:latin typeface="Calibri" panose="020F0502020204030204" pitchFamily="34" charset="0"/>
                        </a:rPr>
                        <a:t>NCR</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515</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499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96.89%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3.11%</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397,777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054030124"/>
                  </a:ext>
                </a:extLst>
              </a:tr>
              <a:tr h="250638">
                <a:tc>
                  <a:txBody>
                    <a:bodyPr/>
                    <a:lstStyle/>
                    <a:p>
                      <a:pPr algn="l" fontAlgn="b"/>
                      <a:r>
                        <a:rPr lang="en-PH" sz="1400" b="1" i="0" u="none" strike="noStrike">
                          <a:solidFill>
                            <a:srgbClr val="000000"/>
                          </a:solidFill>
                          <a:effectLst/>
                          <a:latin typeface="Calibri" panose="020F0502020204030204" pitchFamily="34" charset="0"/>
                        </a:rPr>
                        <a:t>Grand Total</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39,022</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37,560</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96.25%</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1,462</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3.75%</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7,921,504</a:t>
                      </a:r>
                      <a:endParaRPr lang="en-PH"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2069012"/>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sz="3600" dirty="0" smtClean="0">
                <a:solidFill>
                  <a:schemeClr val="bg1"/>
                </a:solidFill>
              </a:rPr>
              <a:t>Number of Schools Based on Number of Teachers</a:t>
            </a:r>
            <a:endParaRPr lang="en-PH" sz="3600" dirty="0">
              <a:solidFill>
                <a:schemeClr val="bg1"/>
              </a:solidFill>
            </a:endParaRPr>
          </a:p>
        </p:txBody>
      </p:sp>
      <p:sp>
        <p:nvSpPr>
          <p:cNvPr id="4" name="Slide Number Placeholder 3"/>
          <p:cNvSpPr>
            <a:spLocks noGrp="1"/>
          </p:cNvSpPr>
          <p:nvPr>
            <p:ph type="sldNum" sz="quarter" idx="12"/>
          </p:nvPr>
        </p:nvSpPr>
        <p:spPr>
          <a:xfrm>
            <a:off x="6781800" y="6530368"/>
            <a:ext cx="2362200" cy="365125"/>
          </a:xfrm>
        </p:spPr>
        <p:txBody>
          <a:bodyPr/>
          <a:lstStyle/>
          <a:p>
            <a:fld id="{0EE4D38F-7355-794E-AC76-FB188C8AB5FE}" type="slidenum">
              <a:rPr lang="en-US" smtClean="0"/>
              <a:pPr/>
              <a:t>12</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170579076"/>
              </p:ext>
            </p:extLst>
          </p:nvPr>
        </p:nvGraphicFramePr>
        <p:xfrm>
          <a:off x="128587" y="1066800"/>
          <a:ext cx="8886825" cy="53720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4282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949249"/>
          </a:xfrm>
        </p:spPr>
        <p:txBody>
          <a:bodyPr>
            <a:noAutofit/>
          </a:bodyPr>
          <a:lstStyle/>
          <a:p>
            <a:r>
              <a:rPr lang="en-PH" sz="3600" dirty="0" smtClean="0">
                <a:solidFill>
                  <a:schemeClr val="bg1"/>
                </a:solidFill>
              </a:rPr>
              <a:t>Percentage </a:t>
            </a:r>
            <a:r>
              <a:rPr lang="en-PH" sz="3600" dirty="0">
                <a:solidFill>
                  <a:schemeClr val="bg1"/>
                </a:solidFill>
              </a:rPr>
              <a:t>of Schools Based </a:t>
            </a:r>
            <a:r>
              <a:rPr lang="en-PH" sz="3600">
                <a:solidFill>
                  <a:schemeClr val="bg1"/>
                </a:solidFill>
              </a:rPr>
              <a:t>on </a:t>
            </a:r>
            <a:r>
              <a:rPr lang="en-PH" sz="3600" smtClean="0">
                <a:solidFill>
                  <a:schemeClr val="bg1"/>
                </a:solidFill>
              </a:rPr>
              <a:t>the Number of Teachers</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13</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084859710"/>
              </p:ext>
            </p:extLst>
          </p:nvPr>
        </p:nvGraphicFramePr>
        <p:xfrm>
          <a:off x="123825" y="956054"/>
          <a:ext cx="8934450" cy="54447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3993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Number of Learners </a:t>
            </a:r>
            <a:r>
              <a:rPr lang="en-US" sz="3600" dirty="0" smtClean="0">
                <a:solidFill>
                  <a:schemeClr val="bg1"/>
                </a:solidFill>
              </a:rPr>
              <a:t>that can be accommodated </a:t>
            </a:r>
            <a:r>
              <a:rPr lang="en-US" sz="3600" dirty="0">
                <a:solidFill>
                  <a:schemeClr val="bg1"/>
                </a:solidFill>
              </a:rPr>
              <a:t>based on </a:t>
            </a:r>
            <a:r>
              <a:rPr lang="en-US" sz="3600" dirty="0" smtClean="0">
                <a:solidFill>
                  <a:schemeClr val="bg1"/>
                </a:solidFill>
              </a:rPr>
              <a:t>Teachers</a:t>
            </a:r>
            <a:endParaRPr lang="en-PH" sz="3600" dirty="0">
              <a:solidFill>
                <a:schemeClr val="bg1"/>
              </a:solidFill>
            </a:endParaRPr>
          </a:p>
        </p:txBody>
      </p:sp>
      <p:sp>
        <p:nvSpPr>
          <p:cNvPr id="4" name="Slide Number Placeholder 3"/>
          <p:cNvSpPr>
            <a:spLocks noGrp="1"/>
          </p:cNvSpPr>
          <p:nvPr>
            <p:ph type="sldNum" sz="quarter" idx="12"/>
          </p:nvPr>
        </p:nvSpPr>
        <p:spPr>
          <a:xfrm>
            <a:off x="7010400" y="6484634"/>
            <a:ext cx="2133600" cy="365125"/>
          </a:xfrm>
        </p:spPr>
        <p:txBody>
          <a:bodyPr/>
          <a:lstStyle/>
          <a:p>
            <a:fld id="{0EE4D38F-7355-794E-AC76-FB188C8AB5FE}" type="slidenum">
              <a:rPr lang="en-US" smtClean="0"/>
              <a:pPr/>
              <a:t>14</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558272125"/>
              </p:ext>
            </p:extLst>
          </p:nvPr>
        </p:nvGraphicFramePr>
        <p:xfrm>
          <a:off x="247649" y="1028700"/>
          <a:ext cx="8524875" cy="54559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226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2000" dirty="0">
                <a:solidFill>
                  <a:schemeClr val="bg1"/>
                </a:solidFill>
              </a:rPr>
              <a:t>Top 10 Elementary Schools with high capacity to accommodate new learners</a:t>
            </a:r>
            <a:br>
              <a:rPr lang="en-US" sz="2000" dirty="0">
                <a:solidFill>
                  <a:schemeClr val="bg1"/>
                </a:solidFill>
              </a:rPr>
            </a:br>
            <a:r>
              <a:rPr lang="en-US" sz="2000" dirty="0">
                <a:solidFill>
                  <a:schemeClr val="bg1"/>
                </a:solidFill>
              </a:rPr>
              <a:t>Based on </a:t>
            </a:r>
            <a:r>
              <a:rPr lang="en-US" sz="2000" dirty="0" smtClean="0">
                <a:solidFill>
                  <a:schemeClr val="bg1"/>
                </a:solidFill>
              </a:rPr>
              <a:t>Teachers</a:t>
            </a:r>
            <a:endParaRPr lang="en-PH" sz="20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69567934"/>
              </p:ext>
            </p:extLst>
          </p:nvPr>
        </p:nvGraphicFramePr>
        <p:xfrm>
          <a:off x="143691" y="1044936"/>
          <a:ext cx="8830489" cy="5439699"/>
        </p:xfrm>
        <a:graphic>
          <a:graphicData uri="http://schemas.openxmlformats.org/drawingml/2006/table">
            <a:tbl>
              <a:tblPr firstRow="1" bandRow="1">
                <a:tableStyleId>{5C22544A-7EE6-4342-B048-85BDC9FD1C3A}</a:tableStyleId>
              </a:tblPr>
              <a:tblGrid>
                <a:gridCol w="1827984">
                  <a:extLst>
                    <a:ext uri="{9D8B030D-6E8A-4147-A177-3AD203B41FA5}">
                      <a16:colId xmlns:a16="http://schemas.microsoft.com/office/drawing/2014/main" xmlns="" val="20000"/>
                    </a:ext>
                  </a:extLst>
                </a:gridCol>
                <a:gridCol w="1116257">
                  <a:extLst>
                    <a:ext uri="{9D8B030D-6E8A-4147-A177-3AD203B41FA5}">
                      <a16:colId xmlns:a16="http://schemas.microsoft.com/office/drawing/2014/main" xmlns="" val="1620687599"/>
                    </a:ext>
                  </a:extLst>
                </a:gridCol>
                <a:gridCol w="1469885">
                  <a:extLst>
                    <a:ext uri="{9D8B030D-6E8A-4147-A177-3AD203B41FA5}">
                      <a16:colId xmlns:a16="http://schemas.microsoft.com/office/drawing/2014/main" xmlns="" val="20001"/>
                    </a:ext>
                  </a:extLst>
                </a:gridCol>
                <a:gridCol w="1472121">
                  <a:extLst>
                    <a:ext uri="{9D8B030D-6E8A-4147-A177-3AD203B41FA5}">
                      <a16:colId xmlns:a16="http://schemas.microsoft.com/office/drawing/2014/main" xmlns="" val="20002"/>
                    </a:ext>
                  </a:extLst>
                </a:gridCol>
                <a:gridCol w="1472121">
                  <a:extLst>
                    <a:ext uri="{9D8B030D-6E8A-4147-A177-3AD203B41FA5}">
                      <a16:colId xmlns:a16="http://schemas.microsoft.com/office/drawing/2014/main" xmlns="" val="20003"/>
                    </a:ext>
                  </a:extLst>
                </a:gridCol>
                <a:gridCol w="1472121">
                  <a:extLst>
                    <a:ext uri="{9D8B030D-6E8A-4147-A177-3AD203B41FA5}">
                      <a16:colId xmlns:a16="http://schemas.microsoft.com/office/drawing/2014/main" xmlns="" val="20004"/>
                    </a:ext>
                  </a:extLst>
                </a:gridCol>
              </a:tblGrid>
              <a:tr h="813629">
                <a:tc>
                  <a:txBody>
                    <a:bodyPr/>
                    <a:lstStyle/>
                    <a:p>
                      <a:pPr algn="ctr"/>
                      <a:r>
                        <a:rPr lang="en-US" sz="1400" dirty="0" smtClean="0"/>
                        <a:t>Name of School</a:t>
                      </a:r>
                      <a:endParaRPr lang="en-US" sz="1400" dirty="0"/>
                    </a:p>
                  </a:txBody>
                  <a:tcPr anchor="ctr"/>
                </a:tc>
                <a:tc>
                  <a:txBody>
                    <a:bodyPr/>
                    <a:lstStyle/>
                    <a:p>
                      <a:pPr algn="ctr"/>
                      <a:r>
                        <a:rPr lang="en-US" sz="1400" dirty="0" smtClean="0"/>
                        <a:t>School</a:t>
                      </a:r>
                      <a:r>
                        <a:rPr lang="en-US" sz="1400" baseline="0" dirty="0" smtClean="0"/>
                        <a:t> ID</a:t>
                      </a:r>
                      <a:endParaRPr lang="en-US" sz="1400" dirty="0"/>
                    </a:p>
                  </a:txBody>
                  <a:tcPr anchor="ctr"/>
                </a:tc>
                <a:tc>
                  <a:txBody>
                    <a:bodyPr/>
                    <a:lstStyle/>
                    <a:p>
                      <a:pPr algn="ctr"/>
                      <a:r>
                        <a:rPr lang="en-US" sz="1400" dirty="0" smtClean="0"/>
                        <a:t>Division</a:t>
                      </a:r>
                      <a:endParaRPr lang="en-US" sz="1400" dirty="0"/>
                    </a:p>
                  </a:txBody>
                  <a:tcPr anchor="ctr"/>
                </a:tc>
                <a:tc>
                  <a:txBody>
                    <a:bodyPr/>
                    <a:lstStyle/>
                    <a:p>
                      <a:pPr algn="ctr"/>
                      <a:r>
                        <a:rPr lang="en-US" sz="1400" dirty="0" smtClean="0"/>
                        <a:t>Number of Enrolment</a:t>
                      </a:r>
                      <a:endParaRPr lang="en-US" sz="1400" dirty="0"/>
                    </a:p>
                  </a:txBody>
                  <a:tcPr anchor="ctr"/>
                </a:tc>
                <a:tc>
                  <a:txBody>
                    <a:bodyPr/>
                    <a:lstStyle/>
                    <a:p>
                      <a:pPr algn="ctr"/>
                      <a:r>
                        <a:rPr lang="en-US" sz="1400" dirty="0" smtClean="0"/>
                        <a:t>Number of existing Teachers</a:t>
                      </a:r>
                      <a:endParaRPr lang="en-US" sz="1400" dirty="0"/>
                    </a:p>
                  </a:txBody>
                  <a:tcPr anchor="ctr"/>
                </a:tc>
                <a:tc>
                  <a:txBody>
                    <a:bodyPr/>
                    <a:lstStyle/>
                    <a:p>
                      <a:pPr algn="ctr"/>
                      <a:r>
                        <a:rPr lang="en-US" sz="1400" dirty="0" smtClean="0"/>
                        <a:t>No. of learners that can still be accommodated</a:t>
                      </a:r>
                      <a:endParaRPr lang="en-US" sz="1400" dirty="0"/>
                    </a:p>
                  </a:txBody>
                  <a:tcPr anchor="ctr"/>
                </a:tc>
                <a:extLst>
                  <a:ext uri="{0D108BD9-81ED-4DB2-BD59-A6C34878D82A}">
                    <a16:rowId xmlns:a16="http://schemas.microsoft.com/office/drawing/2014/main" xmlns="" val="10000"/>
                  </a:ext>
                </a:extLst>
              </a:tr>
              <a:tr h="462607">
                <a:tc>
                  <a:txBody>
                    <a:bodyPr/>
                    <a:lstStyle/>
                    <a:p>
                      <a:pPr algn="l" fontAlgn="b"/>
                      <a:r>
                        <a:rPr lang="sv-SE" sz="1400" b="0" i="0" u="none" strike="noStrike" dirty="0">
                          <a:solidFill>
                            <a:srgbClr val="000000"/>
                          </a:solidFill>
                          <a:effectLst/>
                          <a:latin typeface="Calibri" panose="020F0502020204030204" pitchFamily="34" charset="0"/>
                        </a:rPr>
                        <a:t>Marawi Central Elem. Pilot Sch. I</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134906</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Marawi</a:t>
                      </a:r>
                      <a:r>
                        <a:rPr lang="en-PH" sz="1400" b="0" i="0" u="none" strike="noStrike" dirty="0">
                          <a:solidFill>
                            <a:srgbClr val="000000"/>
                          </a:solidFill>
                          <a:effectLst/>
                          <a:latin typeface="Calibri" panose="020F0502020204030204" pitchFamily="34" charset="0"/>
                        </a:rPr>
                        <a:t>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1,136</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198</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7,774</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1"/>
                  </a:ext>
                </a:extLst>
              </a:tr>
              <a:tr h="462607">
                <a:tc>
                  <a:txBody>
                    <a:bodyPr/>
                    <a:lstStyle/>
                    <a:p>
                      <a:pPr algn="l" fontAlgn="b"/>
                      <a:r>
                        <a:rPr lang="en-PH" sz="1400" b="0" i="0" u="none" strike="noStrike">
                          <a:solidFill>
                            <a:srgbClr val="000000"/>
                          </a:solidFill>
                          <a:effectLst/>
                          <a:latin typeface="Calibri" panose="020F0502020204030204" pitchFamily="34" charset="0"/>
                        </a:rPr>
                        <a:t>San Fernando ES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107195</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San Fernando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6,291</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214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3,339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2"/>
                  </a:ext>
                </a:extLst>
              </a:tr>
              <a:tr h="462607">
                <a:tc>
                  <a:txBody>
                    <a:bodyPr/>
                    <a:lstStyle/>
                    <a:p>
                      <a:pPr algn="l" fontAlgn="b"/>
                      <a:r>
                        <a:rPr lang="en-PH" sz="1400" b="0" i="0" u="none" strike="noStrike">
                          <a:solidFill>
                            <a:srgbClr val="000000"/>
                          </a:solidFill>
                          <a:effectLst/>
                          <a:latin typeface="Calibri" panose="020F0502020204030204" pitchFamily="34" charset="0"/>
                        </a:rPr>
                        <a:t>Tenement Elementary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136891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Taguig</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8,438</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259</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3,217</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3"/>
                  </a:ext>
                </a:extLst>
              </a:tr>
              <a:tr h="462607">
                <a:tc>
                  <a:txBody>
                    <a:bodyPr/>
                    <a:lstStyle/>
                    <a:p>
                      <a:pPr algn="l" fontAlgn="b"/>
                      <a:r>
                        <a:rPr lang="en-PH" sz="1400" b="0" i="0" u="none" strike="noStrike">
                          <a:solidFill>
                            <a:srgbClr val="000000"/>
                          </a:solidFill>
                          <a:effectLst/>
                          <a:latin typeface="Calibri" panose="020F0502020204030204" pitchFamily="34" charset="0"/>
                        </a:rPr>
                        <a:t>CITY CENTRAL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127940</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Cagayan de Oro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6,488</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213</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3,097</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4"/>
                  </a:ext>
                </a:extLst>
              </a:tr>
              <a:tr h="462607">
                <a:tc>
                  <a:txBody>
                    <a:bodyPr/>
                    <a:lstStyle/>
                    <a:p>
                      <a:pPr algn="l" fontAlgn="b"/>
                      <a:r>
                        <a:rPr lang="en-PH" sz="1400" b="0" i="0" u="none" strike="noStrike">
                          <a:solidFill>
                            <a:srgbClr val="000000"/>
                          </a:solidFill>
                          <a:effectLst/>
                          <a:latin typeface="Calibri" panose="020F0502020204030204" pitchFamily="34" charset="0"/>
                        </a:rPr>
                        <a:t>Aurora A. Quezon Elementary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136477</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Manila</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4,785</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173</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3,000</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5"/>
                  </a:ext>
                </a:extLst>
              </a:tr>
              <a:tr h="462607">
                <a:tc>
                  <a:txBody>
                    <a:bodyPr/>
                    <a:lstStyle/>
                    <a:p>
                      <a:pPr algn="l" fontAlgn="b"/>
                      <a:r>
                        <a:rPr lang="en-PH" sz="1400" b="0" i="0" u="none" strike="noStrike">
                          <a:solidFill>
                            <a:srgbClr val="000000"/>
                          </a:solidFill>
                          <a:effectLst/>
                          <a:latin typeface="Calibri" panose="020F0502020204030204" pitchFamily="34" charset="0"/>
                        </a:rPr>
                        <a:t>EM's Signal Village Elementary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136885</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Taguig</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9,616</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280</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2,984</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6"/>
                  </a:ext>
                </a:extLst>
              </a:tr>
              <a:tr h="462607">
                <a:tc>
                  <a:txBody>
                    <a:bodyPr/>
                    <a:lstStyle/>
                    <a:p>
                      <a:pPr algn="l" fontAlgn="b"/>
                      <a:r>
                        <a:rPr lang="pt-BR" sz="1400" b="0" i="0" u="none" strike="noStrike">
                          <a:solidFill>
                            <a:srgbClr val="000000"/>
                          </a:solidFill>
                          <a:effectLst/>
                          <a:latin typeface="Calibri" panose="020F0502020204030204" pitchFamily="34" charset="0"/>
                        </a:rPr>
                        <a:t>Sta. Cruz ES (DasmariÃ±as BBES E)</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107920</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Dasmarinas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6,093</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200</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2,907</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7"/>
                  </a:ext>
                </a:extLst>
              </a:tr>
              <a:tr h="462607">
                <a:tc>
                  <a:txBody>
                    <a:bodyPr/>
                    <a:lstStyle/>
                    <a:p>
                      <a:pPr algn="l" fontAlgn="b"/>
                      <a:r>
                        <a:rPr lang="en-PH" sz="1400" b="0" i="0" u="none" strike="noStrike">
                          <a:solidFill>
                            <a:srgbClr val="000000"/>
                          </a:solidFill>
                          <a:effectLst/>
                          <a:latin typeface="Calibri" panose="020F0502020204030204" pitchFamily="34" charset="0"/>
                        </a:rPr>
                        <a:t>P. Gomez ES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136452</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Manila</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5,246</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181</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2,899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8"/>
                  </a:ext>
                </a:extLst>
              </a:tr>
              <a:tr h="462607">
                <a:tc>
                  <a:txBody>
                    <a:bodyPr/>
                    <a:lstStyle/>
                    <a:p>
                      <a:pPr algn="l" fontAlgn="b"/>
                      <a:r>
                        <a:rPr lang="en-PH" sz="1400" b="0" i="0" u="none" strike="noStrike">
                          <a:solidFill>
                            <a:srgbClr val="000000"/>
                          </a:solidFill>
                          <a:effectLst/>
                          <a:latin typeface="Calibri" panose="020F0502020204030204" pitchFamily="34" charset="0"/>
                        </a:rPr>
                        <a:t>Villamor Airbase ES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136596</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Pasay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2,296</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111</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2,699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9"/>
                  </a:ext>
                </a:extLst>
              </a:tr>
              <a:tr h="462607">
                <a:tc>
                  <a:txBody>
                    <a:bodyPr/>
                    <a:lstStyle/>
                    <a:p>
                      <a:pPr algn="l" fontAlgn="b"/>
                      <a:r>
                        <a:rPr lang="en-PH" sz="1400" b="0" i="0" u="none" strike="noStrike" dirty="0" err="1">
                          <a:solidFill>
                            <a:srgbClr val="000000"/>
                          </a:solidFill>
                          <a:effectLst/>
                          <a:latin typeface="Calibri" panose="020F0502020204030204" pitchFamily="34" charset="0"/>
                        </a:rPr>
                        <a:t>Nagpayong</a:t>
                      </a:r>
                      <a:r>
                        <a:rPr lang="en-PH" sz="1400" b="0" i="0" u="none" strike="noStrike" dirty="0">
                          <a:solidFill>
                            <a:srgbClr val="000000"/>
                          </a:solidFill>
                          <a:effectLst/>
                          <a:latin typeface="Calibri" panose="020F0502020204030204" pitchFamily="34" charset="0"/>
                        </a:rPr>
                        <a:t> ES</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136718</a:t>
                      </a:r>
                    </a:p>
                  </a:txBody>
                  <a:tcPr marL="7620" marR="7620" marT="7620" marB="0" anchor="ctr"/>
                </a:tc>
                <a:tc>
                  <a:txBody>
                    <a:bodyPr/>
                    <a:lstStyle/>
                    <a:p>
                      <a:pPr algn="l" fontAlgn="b"/>
                      <a:r>
                        <a:rPr lang="en-PH" sz="1400" b="0" i="0" u="none" strike="noStrike" dirty="0">
                          <a:solidFill>
                            <a:srgbClr val="000000"/>
                          </a:solidFill>
                          <a:effectLst/>
                          <a:latin typeface="Calibri" panose="020F0502020204030204" pitchFamily="34" charset="0"/>
                        </a:rPr>
                        <a:t>Pasig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9,799</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277</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2,666</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27832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
            <a:ext cx="8982074" cy="949249"/>
          </a:xfrm>
        </p:spPr>
        <p:txBody>
          <a:bodyPr>
            <a:noAutofit/>
          </a:bodyPr>
          <a:lstStyle/>
          <a:p>
            <a:r>
              <a:rPr lang="en-US" sz="3200" dirty="0">
                <a:solidFill>
                  <a:schemeClr val="bg1"/>
                </a:solidFill>
              </a:rPr>
              <a:t>Absorptive Capacity of Public Elementary Schools: Based on </a:t>
            </a:r>
            <a:r>
              <a:rPr lang="en-US" sz="3200" dirty="0" smtClean="0">
                <a:solidFill>
                  <a:schemeClr val="bg1"/>
                </a:solidFill>
              </a:rPr>
              <a:t>Classroom </a:t>
            </a:r>
            <a:endParaRPr lang="en-PH" sz="32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16</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625994446"/>
              </p:ext>
            </p:extLst>
          </p:nvPr>
        </p:nvGraphicFramePr>
        <p:xfrm>
          <a:off x="247651" y="1123950"/>
          <a:ext cx="8743950" cy="536068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 y="5901089"/>
            <a:ext cx="9058276"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2505362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6754"/>
            <a:ext cx="9077322" cy="616957"/>
          </a:xfrm>
        </p:spPr>
        <p:txBody>
          <a:bodyPr>
            <a:noAutofit/>
          </a:bodyPr>
          <a:lstStyle/>
          <a:p>
            <a:r>
              <a:rPr lang="en-US" sz="3200" dirty="0" smtClean="0">
                <a:solidFill>
                  <a:schemeClr val="bg1"/>
                </a:solidFill>
              </a:rPr>
              <a:t>Absorptive Capacity of Public Elementary Schools: Based on Classroom</a:t>
            </a:r>
            <a:endParaRPr lang="en-US" sz="3200" b="1" dirty="0">
              <a:solidFill>
                <a:schemeClr val="bg1"/>
              </a:solidFill>
            </a:endParaRPr>
          </a:p>
        </p:txBody>
      </p:sp>
      <p:sp>
        <p:nvSpPr>
          <p:cNvPr id="4" name="Slide Number Placeholder 3"/>
          <p:cNvSpPr>
            <a:spLocks noGrp="1"/>
          </p:cNvSpPr>
          <p:nvPr>
            <p:ph type="sldNum" sz="quarter" idx="12"/>
          </p:nvPr>
        </p:nvSpPr>
        <p:spPr>
          <a:xfrm>
            <a:off x="6938011" y="6505936"/>
            <a:ext cx="2133600" cy="365125"/>
          </a:xfrm>
        </p:spPr>
        <p:txBody>
          <a:bodyPr/>
          <a:lstStyle/>
          <a:p>
            <a:fld id="{0EE4D38F-7355-794E-AC76-FB188C8AB5FE}" type="slidenum">
              <a:rPr lang="en-US" sz="1100" smtClean="0"/>
              <a:pPr/>
              <a:t>17</a:t>
            </a:fld>
            <a:endParaRPr lang="en-US" sz="1100" dirty="0"/>
          </a:p>
        </p:txBody>
      </p:sp>
      <p:graphicFrame>
        <p:nvGraphicFramePr>
          <p:cNvPr id="6" name="Table 5"/>
          <p:cNvGraphicFramePr>
            <a:graphicFrameLocks noGrp="1"/>
          </p:cNvGraphicFramePr>
          <p:nvPr>
            <p:extLst>
              <p:ext uri="{D42A27DB-BD31-4B8C-83A1-F6EECF244321}">
                <p14:modId xmlns:p14="http://schemas.microsoft.com/office/powerpoint/2010/main" val="616828097"/>
              </p:ext>
            </p:extLst>
          </p:nvPr>
        </p:nvGraphicFramePr>
        <p:xfrm>
          <a:off x="28576" y="984159"/>
          <a:ext cx="9048746" cy="495503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xmlns="" val="1116149126"/>
                    </a:ext>
                  </a:extLst>
                </a:gridCol>
                <a:gridCol w="923925">
                  <a:extLst>
                    <a:ext uri="{9D8B030D-6E8A-4147-A177-3AD203B41FA5}">
                      <a16:colId xmlns:a16="http://schemas.microsoft.com/office/drawing/2014/main" xmlns="" val="3343141848"/>
                    </a:ext>
                  </a:extLst>
                </a:gridCol>
                <a:gridCol w="1362075">
                  <a:extLst>
                    <a:ext uri="{9D8B030D-6E8A-4147-A177-3AD203B41FA5}">
                      <a16:colId xmlns:a16="http://schemas.microsoft.com/office/drawing/2014/main" xmlns="" val="789329017"/>
                    </a:ext>
                  </a:extLst>
                </a:gridCol>
                <a:gridCol w="1638300">
                  <a:extLst>
                    <a:ext uri="{9D8B030D-6E8A-4147-A177-3AD203B41FA5}">
                      <a16:colId xmlns:a16="http://schemas.microsoft.com/office/drawing/2014/main" xmlns="" val="1489852499"/>
                    </a:ext>
                  </a:extLst>
                </a:gridCol>
                <a:gridCol w="1362075">
                  <a:extLst>
                    <a:ext uri="{9D8B030D-6E8A-4147-A177-3AD203B41FA5}">
                      <a16:colId xmlns:a16="http://schemas.microsoft.com/office/drawing/2014/main" xmlns="" val="1338711523"/>
                    </a:ext>
                  </a:extLst>
                </a:gridCol>
                <a:gridCol w="1362075">
                  <a:extLst>
                    <a:ext uri="{9D8B030D-6E8A-4147-A177-3AD203B41FA5}">
                      <a16:colId xmlns:a16="http://schemas.microsoft.com/office/drawing/2014/main" xmlns="" val="1367784286"/>
                    </a:ext>
                  </a:extLst>
                </a:gridCol>
                <a:gridCol w="1485897">
                  <a:extLst>
                    <a:ext uri="{9D8B030D-6E8A-4147-A177-3AD203B41FA5}">
                      <a16:colId xmlns:a16="http://schemas.microsoft.com/office/drawing/2014/main" xmlns="" val="1928641034"/>
                    </a:ext>
                  </a:extLst>
                </a:gridCol>
              </a:tblGrid>
              <a:tr h="678774">
                <a:tc rowSpan="2">
                  <a:txBody>
                    <a:bodyPr/>
                    <a:lstStyle/>
                    <a:p>
                      <a:pPr algn="ctr"/>
                      <a:r>
                        <a:rPr lang="en-PH" sz="1400" dirty="0" smtClean="0"/>
                        <a:t>Region</a:t>
                      </a:r>
                      <a:endParaRPr lang="en-PH" sz="1400" dirty="0"/>
                    </a:p>
                  </a:txBody>
                  <a:tcPr anchor="ctr"/>
                </a:tc>
                <a:tc rowSpan="2">
                  <a:txBody>
                    <a:bodyPr/>
                    <a:lstStyle/>
                    <a:p>
                      <a:pPr algn="ctr"/>
                      <a:r>
                        <a:rPr lang="en-PH" sz="1400" dirty="0" smtClean="0"/>
                        <a:t>Number</a:t>
                      </a:r>
                      <a:r>
                        <a:rPr lang="en-PH" sz="1400" baseline="0" dirty="0" smtClean="0"/>
                        <a:t> of Schools</a:t>
                      </a:r>
                      <a:endParaRPr lang="en-PH" sz="1400" dirty="0"/>
                    </a:p>
                  </a:txBody>
                  <a:tcPr anchor="ctr"/>
                </a:tc>
                <a:tc gridSpan="2">
                  <a:txBody>
                    <a:bodyPr/>
                    <a:lstStyle/>
                    <a:p>
                      <a:pPr algn="ctr"/>
                      <a:r>
                        <a:rPr lang="en-PH" sz="1400" dirty="0" smtClean="0"/>
                        <a:t>Schools that Can Accommodate Learners </a:t>
                      </a:r>
                    </a:p>
                    <a:p>
                      <a:pPr algn="ctr"/>
                      <a:r>
                        <a:rPr lang="en-PH" sz="1400" dirty="0" smtClean="0"/>
                        <a:t>(Ratio &lt;= 45)</a:t>
                      </a:r>
                      <a:endParaRPr lang="en-PH" sz="1400" dirty="0"/>
                    </a:p>
                  </a:txBody>
                  <a:tcPr anchor="ctr"/>
                </a:tc>
                <a:tc hMerge="1">
                  <a:txBody>
                    <a:bodyPr/>
                    <a:lstStyle/>
                    <a:p>
                      <a:endParaRPr lang="en-PH" sz="1050" dirty="0"/>
                    </a:p>
                  </a:txBody>
                  <a:tcPr/>
                </a:tc>
                <a:tc gridSpan="2">
                  <a:txBody>
                    <a:bodyPr/>
                    <a:lstStyle/>
                    <a:p>
                      <a:pPr algn="ctr"/>
                      <a:r>
                        <a:rPr lang="en-PH" sz="1400" dirty="0" smtClean="0"/>
                        <a:t> Schools that Can No Longer Accommodate Learners </a:t>
                      </a:r>
                    </a:p>
                    <a:p>
                      <a:pPr algn="ctr"/>
                      <a:r>
                        <a:rPr lang="en-PH" sz="1400" dirty="0" smtClean="0"/>
                        <a:t>(Ratio &gt;</a:t>
                      </a:r>
                      <a:r>
                        <a:rPr lang="en-PH" sz="1400" baseline="0" dirty="0" smtClean="0"/>
                        <a:t> </a:t>
                      </a:r>
                      <a:r>
                        <a:rPr lang="en-PH" sz="1400" dirty="0" smtClean="0"/>
                        <a:t>45)</a:t>
                      </a:r>
                      <a:endParaRPr lang="en-PH" sz="1400" dirty="0"/>
                    </a:p>
                  </a:txBody>
                  <a:tcPr anchor="ctr"/>
                </a:tc>
                <a:tc hMerge="1">
                  <a:txBody>
                    <a:bodyPr/>
                    <a:lstStyle/>
                    <a:p>
                      <a:endParaRPr lang="en-PH" sz="1050" dirty="0"/>
                    </a:p>
                  </a:txBody>
                  <a:tcPr/>
                </a:tc>
                <a:tc rowSpan="2">
                  <a:txBody>
                    <a:bodyPr/>
                    <a:lstStyle/>
                    <a:p>
                      <a:pPr algn="ctr"/>
                      <a:r>
                        <a:rPr lang="en-PH" sz="1400" dirty="0" smtClean="0"/>
                        <a:t>No. of Learners that Can be Accommodated </a:t>
                      </a:r>
                      <a:endParaRPr lang="en-PH" sz="1400" dirty="0"/>
                    </a:p>
                  </a:txBody>
                  <a:tcPr anchor="ctr"/>
                </a:tc>
                <a:extLst>
                  <a:ext uri="{0D108BD9-81ED-4DB2-BD59-A6C34878D82A}">
                    <a16:rowId xmlns:a16="http://schemas.microsoft.com/office/drawing/2014/main" xmlns="" val="2445106136"/>
                  </a:ext>
                </a:extLst>
              </a:tr>
              <a:tr h="222290">
                <a:tc vMerge="1">
                  <a:txBody>
                    <a:bodyPr/>
                    <a:lstStyle/>
                    <a:p>
                      <a:endParaRPr lang="en-PH" sz="1050" dirty="0"/>
                    </a:p>
                  </a:txBody>
                  <a:tcPr/>
                </a:tc>
                <a:tc vMerge="1">
                  <a:txBody>
                    <a:bodyPr/>
                    <a:lstStyle/>
                    <a:p>
                      <a:endParaRPr lang="en-PH" sz="1050" dirty="0"/>
                    </a:p>
                  </a:txBody>
                  <a:tcPr/>
                </a:tc>
                <a:tc>
                  <a:txBody>
                    <a:bodyPr/>
                    <a:lstStyle/>
                    <a:p>
                      <a:pPr algn="ctr" fontAlgn="ctr"/>
                      <a:r>
                        <a:rPr lang="en-PH" sz="1100" b="1" i="0" u="none" strike="noStrike" dirty="0">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Percentage (%)</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dirty="0">
                          <a:solidFill>
                            <a:srgbClr val="000000"/>
                          </a:solidFill>
                          <a:effectLst/>
                          <a:latin typeface="Calibri" panose="020F0502020204030204" pitchFamily="34" charset="0"/>
                        </a:rPr>
                        <a:t>Percentage (%)</a:t>
                      </a:r>
                    </a:p>
                  </a:txBody>
                  <a:tcPr marL="7620" marR="7620" marT="7620" marB="0" anchor="ctr"/>
                </a:tc>
                <a:tc vMerge="1">
                  <a:txBody>
                    <a:bodyPr/>
                    <a:lstStyle/>
                    <a:p>
                      <a:endParaRPr lang="en-PH" sz="1050" dirty="0"/>
                    </a:p>
                  </a:txBody>
                  <a:tcPr/>
                </a:tc>
                <a:extLst>
                  <a:ext uri="{0D108BD9-81ED-4DB2-BD59-A6C34878D82A}">
                    <a16:rowId xmlns:a16="http://schemas.microsoft.com/office/drawing/2014/main" xmlns="" val="3843414391"/>
                  </a:ext>
                </a:extLst>
              </a:tr>
              <a:tr h="222290">
                <a:tc>
                  <a:txBody>
                    <a:bodyPr/>
                    <a:lstStyle/>
                    <a:p>
                      <a:pPr algn="l" fontAlgn="b"/>
                      <a:r>
                        <a:rPr lang="en-PH" sz="1400" b="0" i="0" u="none" strike="noStrike" dirty="0">
                          <a:solidFill>
                            <a:srgbClr val="000000"/>
                          </a:solidFill>
                          <a:effectLst/>
                          <a:latin typeface="Calibri" panose="020F0502020204030204" pitchFamily="34" charset="0"/>
                        </a:rPr>
                        <a:t>Region 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2,403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2,321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96.59%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3.41%</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691,463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10288806"/>
                  </a:ext>
                </a:extLst>
              </a:tr>
              <a:tr h="222290">
                <a:tc>
                  <a:txBody>
                    <a:bodyPr/>
                    <a:lstStyle/>
                    <a:p>
                      <a:pPr algn="l" fontAlgn="b"/>
                      <a:r>
                        <a:rPr lang="en-PH" sz="1400" b="0" i="0" u="none" strike="noStrike">
                          <a:solidFill>
                            <a:srgbClr val="000000"/>
                          </a:solidFill>
                          <a:effectLst/>
                          <a:latin typeface="Calibri" panose="020F0502020204030204" pitchFamily="34" charset="0"/>
                        </a:rPr>
                        <a:t>Region 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2,209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2,148</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97.24%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2.76%</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509,200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611947547"/>
                  </a:ext>
                </a:extLst>
              </a:tr>
              <a:tr h="222290">
                <a:tc>
                  <a:txBody>
                    <a:bodyPr/>
                    <a:lstStyle/>
                    <a:p>
                      <a:pPr algn="l" fontAlgn="b"/>
                      <a:r>
                        <a:rPr lang="en-PH" sz="1400" b="0" i="0" u="none" strike="noStrike">
                          <a:solidFill>
                            <a:srgbClr val="000000"/>
                          </a:solidFill>
                          <a:effectLst/>
                          <a:latin typeface="Calibri" panose="020F0502020204030204" pitchFamily="34" charset="0"/>
                        </a:rPr>
                        <a:t>Region III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3,015</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2,709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89.85%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10.15%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796,333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729995753"/>
                  </a:ext>
                </a:extLst>
              </a:tr>
              <a:tr h="222290">
                <a:tc>
                  <a:txBody>
                    <a:bodyPr/>
                    <a:lstStyle/>
                    <a:p>
                      <a:pPr algn="l" fontAlgn="b"/>
                      <a:r>
                        <a:rPr lang="en-PH" sz="1400" b="0" i="0" u="none" strike="noStrike">
                          <a:solidFill>
                            <a:srgbClr val="000000"/>
                          </a:solidFill>
                          <a:effectLst/>
                          <a:latin typeface="Calibri" panose="020F0502020204030204" pitchFamily="34" charset="0"/>
                        </a:rPr>
                        <a:t>Region IV-A</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2,749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2,284</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83.08%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465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16.92%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654,837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79249954"/>
                  </a:ext>
                </a:extLst>
              </a:tr>
              <a:tr h="222290">
                <a:tc>
                  <a:txBody>
                    <a:bodyPr/>
                    <a:lstStyle/>
                    <a:p>
                      <a:pPr algn="l" fontAlgn="b"/>
                      <a:r>
                        <a:rPr lang="en-PH" sz="1400" b="0" i="0" u="none" strike="noStrike">
                          <a:solidFill>
                            <a:srgbClr val="000000"/>
                          </a:solidFill>
                          <a:effectLst/>
                          <a:latin typeface="Calibri" panose="020F0502020204030204" pitchFamily="34" charset="0"/>
                        </a:rPr>
                        <a:t>Region IV-B</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1,888</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1,777</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94.12%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5.88%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422,114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956180654"/>
                  </a:ext>
                </a:extLst>
              </a:tr>
              <a:tr h="222290">
                <a:tc>
                  <a:txBody>
                    <a:bodyPr/>
                    <a:lstStyle/>
                    <a:p>
                      <a:pPr algn="l" fontAlgn="b"/>
                      <a:r>
                        <a:rPr lang="en-PH" sz="1400" b="0" i="0" u="none" strike="noStrike">
                          <a:solidFill>
                            <a:srgbClr val="000000"/>
                          </a:solidFill>
                          <a:effectLst/>
                          <a:latin typeface="Calibri" panose="020F0502020204030204" pitchFamily="34" charset="0"/>
                        </a:rPr>
                        <a:t>Region V</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3,150</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3,063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97.24%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2.76%</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819,790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79334835"/>
                  </a:ext>
                </a:extLst>
              </a:tr>
              <a:tr h="222290">
                <a:tc>
                  <a:txBody>
                    <a:bodyPr/>
                    <a:lstStyle/>
                    <a:p>
                      <a:pPr algn="l" fontAlgn="b"/>
                      <a:r>
                        <a:rPr lang="en-PH" sz="1400" b="0" i="0" u="none" strike="noStrike">
                          <a:solidFill>
                            <a:srgbClr val="000000"/>
                          </a:solidFill>
                          <a:effectLst/>
                          <a:latin typeface="Calibri" panose="020F0502020204030204" pitchFamily="34" charset="0"/>
                        </a:rPr>
                        <a:t>Region VI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3,403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3,257</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95.71%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146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4.29%</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921,367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186652908"/>
                  </a:ext>
                </a:extLst>
              </a:tr>
              <a:tr h="222290">
                <a:tc>
                  <a:txBody>
                    <a:bodyPr/>
                    <a:lstStyle/>
                    <a:p>
                      <a:pPr algn="l" fontAlgn="b"/>
                      <a:r>
                        <a:rPr lang="en-PH" sz="1400" b="0" i="0" u="none" strike="noStrike">
                          <a:solidFill>
                            <a:srgbClr val="000000"/>
                          </a:solidFill>
                          <a:effectLst/>
                          <a:latin typeface="Calibri" panose="020F0502020204030204" pitchFamily="34" charset="0"/>
                        </a:rPr>
                        <a:t>Region VII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2,944</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2,712</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92.12%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232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7.88%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639,769</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974787573"/>
                  </a:ext>
                </a:extLst>
              </a:tr>
              <a:tr h="222290">
                <a:tc>
                  <a:txBody>
                    <a:bodyPr/>
                    <a:lstStyle/>
                    <a:p>
                      <a:pPr algn="l" fontAlgn="b"/>
                      <a:r>
                        <a:rPr lang="en-PH" sz="1400" b="0" i="0" u="none" strike="noStrike">
                          <a:solidFill>
                            <a:srgbClr val="000000"/>
                          </a:solidFill>
                          <a:effectLst/>
                          <a:latin typeface="Calibri" panose="020F0502020204030204" pitchFamily="34" charset="0"/>
                        </a:rPr>
                        <a:t>Region VIII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3,641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3,516</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96.57%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125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3.43%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791,301</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845920988"/>
                  </a:ext>
                </a:extLst>
              </a:tr>
              <a:tr h="222290">
                <a:tc>
                  <a:txBody>
                    <a:bodyPr/>
                    <a:lstStyle/>
                    <a:p>
                      <a:pPr algn="l" fontAlgn="b"/>
                      <a:r>
                        <a:rPr lang="en-PH" sz="1400" b="0" i="0" u="none" strike="noStrike">
                          <a:solidFill>
                            <a:srgbClr val="000000"/>
                          </a:solidFill>
                          <a:effectLst/>
                          <a:latin typeface="Calibri" panose="020F0502020204030204" pitchFamily="34" charset="0"/>
                        </a:rPr>
                        <a:t>Region IX</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2,128</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1,978</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92.95%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421,126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500023309"/>
                  </a:ext>
                </a:extLst>
              </a:tr>
              <a:tr h="222290">
                <a:tc>
                  <a:txBody>
                    <a:bodyPr/>
                    <a:lstStyle/>
                    <a:p>
                      <a:pPr algn="l" fontAlgn="b"/>
                      <a:r>
                        <a:rPr lang="en-PH" sz="1400" b="0" i="0" u="none" strike="noStrike">
                          <a:solidFill>
                            <a:srgbClr val="000000"/>
                          </a:solidFill>
                          <a:effectLst/>
                          <a:latin typeface="Calibri" panose="020F0502020204030204" pitchFamily="34" charset="0"/>
                        </a:rPr>
                        <a:t>Region X</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2,156</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1,801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83.53%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355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16.47%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398,275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88107211"/>
                  </a:ext>
                </a:extLst>
              </a:tr>
              <a:tr h="222290">
                <a:tc>
                  <a:txBody>
                    <a:bodyPr/>
                    <a:lstStyle/>
                    <a:p>
                      <a:pPr algn="l" fontAlgn="b"/>
                      <a:r>
                        <a:rPr lang="en-PH" sz="1400" b="0" i="0" u="none" strike="noStrike">
                          <a:solidFill>
                            <a:srgbClr val="000000"/>
                          </a:solidFill>
                          <a:effectLst/>
                          <a:latin typeface="Calibri" panose="020F0502020204030204" pitchFamily="34" charset="0"/>
                        </a:rPr>
                        <a:t>Region XI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1,687</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1,466</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86.90%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221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13.10%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363,893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62300461"/>
                  </a:ext>
                </a:extLst>
              </a:tr>
              <a:tr h="222290">
                <a:tc>
                  <a:txBody>
                    <a:bodyPr/>
                    <a:lstStyle/>
                    <a:p>
                      <a:pPr algn="l" fontAlgn="b"/>
                      <a:r>
                        <a:rPr lang="en-PH" sz="1400" b="0" i="0" u="none" strike="noStrike">
                          <a:solidFill>
                            <a:srgbClr val="000000"/>
                          </a:solidFill>
                          <a:effectLst/>
                          <a:latin typeface="Calibri" panose="020F0502020204030204" pitchFamily="34" charset="0"/>
                        </a:rPr>
                        <a:t>Region XII</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1,809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1,537</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84.96%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15.04%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347,433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843358501"/>
                  </a:ext>
                </a:extLst>
              </a:tr>
              <a:tr h="222290">
                <a:tc>
                  <a:txBody>
                    <a:bodyPr/>
                    <a:lstStyle/>
                    <a:p>
                      <a:pPr algn="l" fontAlgn="b"/>
                      <a:r>
                        <a:rPr lang="en-PH" sz="1400" b="0" i="0" u="none" strike="noStrike">
                          <a:solidFill>
                            <a:srgbClr val="000000"/>
                          </a:solidFill>
                          <a:effectLst/>
                          <a:latin typeface="Calibri" panose="020F0502020204030204" pitchFamily="34" charset="0"/>
                        </a:rPr>
                        <a:t>CARAGA</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1,671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1,539</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92.10%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132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7.90%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299,841</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4152653"/>
                  </a:ext>
                </a:extLst>
              </a:tr>
              <a:tr h="222290">
                <a:tc>
                  <a:txBody>
                    <a:bodyPr/>
                    <a:lstStyle/>
                    <a:p>
                      <a:pPr algn="l" fontAlgn="b"/>
                      <a:r>
                        <a:rPr lang="en-PH" sz="1400" b="0" i="0" u="none" strike="noStrike">
                          <a:solidFill>
                            <a:srgbClr val="000000"/>
                          </a:solidFill>
                          <a:effectLst/>
                          <a:latin typeface="Calibri" panose="020F0502020204030204" pitchFamily="34" charset="0"/>
                        </a:rPr>
                        <a:t>ARMM</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2,123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1,303</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61.38%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820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38.62%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156,036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052702550"/>
                  </a:ext>
                </a:extLst>
              </a:tr>
              <a:tr h="222290">
                <a:tc>
                  <a:txBody>
                    <a:bodyPr/>
                    <a:lstStyle/>
                    <a:p>
                      <a:pPr algn="l" fontAlgn="b"/>
                      <a:r>
                        <a:rPr lang="en-PH" sz="1400" b="0" i="0" u="none" strike="noStrike">
                          <a:solidFill>
                            <a:srgbClr val="000000"/>
                          </a:solidFill>
                          <a:effectLst/>
                          <a:latin typeface="Calibri" panose="020F0502020204030204" pitchFamily="34" charset="0"/>
                        </a:rPr>
                        <a:t>CAR</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1,531</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1,485</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97.00%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353,275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675566680"/>
                  </a:ext>
                </a:extLst>
              </a:tr>
              <a:tr h="222290">
                <a:tc>
                  <a:txBody>
                    <a:bodyPr/>
                    <a:lstStyle/>
                    <a:p>
                      <a:pPr algn="l" fontAlgn="b"/>
                      <a:r>
                        <a:rPr lang="en-PH" sz="1400" b="0" i="0" u="none" strike="noStrike" dirty="0" smtClean="0">
                          <a:solidFill>
                            <a:srgbClr val="000000"/>
                          </a:solidFill>
                          <a:effectLst/>
                          <a:latin typeface="Calibri" panose="020F0502020204030204" pitchFamily="34" charset="0"/>
                        </a:rPr>
                        <a:t>NCR*</a:t>
                      </a:r>
                      <a:endParaRPr lang="en-PH"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515</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409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79.42%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106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20.58%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712,920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054030124"/>
                  </a:ext>
                </a:extLst>
              </a:tr>
              <a:tr h="222290">
                <a:tc>
                  <a:txBody>
                    <a:bodyPr/>
                    <a:lstStyle/>
                    <a:p>
                      <a:pPr algn="l" fontAlgn="b"/>
                      <a:r>
                        <a:rPr lang="en-PH" sz="1400" b="1" i="0" u="none" strike="noStrike">
                          <a:solidFill>
                            <a:srgbClr val="000000"/>
                          </a:solidFill>
                          <a:effectLst/>
                          <a:latin typeface="Calibri" panose="020F0502020204030204" pitchFamily="34" charset="0"/>
                        </a:rPr>
                        <a:t>Grand Total</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39,022</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35,305</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90.47%</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3,717</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9.53%</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9,298,971</a:t>
                      </a:r>
                      <a:endParaRPr lang="en-PH"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2069012"/>
                  </a:ext>
                </a:extLst>
              </a:tr>
            </a:tbl>
          </a:graphicData>
        </a:graphic>
      </p:graphicFrame>
      <p:sp>
        <p:nvSpPr>
          <p:cNvPr id="7" name="TextBox 6"/>
          <p:cNvSpPr txBox="1"/>
          <p:nvPr/>
        </p:nvSpPr>
        <p:spPr>
          <a:xfrm>
            <a:off x="-1" y="5901089"/>
            <a:ext cx="9071612"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3600" dirty="0" smtClean="0">
                <a:solidFill>
                  <a:schemeClr val="bg1"/>
                </a:solidFill>
              </a:rPr>
              <a:t>Number of Schools Based on Classroom</a:t>
            </a:r>
            <a:endParaRPr lang="en-PH" sz="3600" dirty="0">
              <a:solidFill>
                <a:schemeClr val="bg1"/>
              </a:solidFill>
            </a:endParaRPr>
          </a:p>
        </p:txBody>
      </p:sp>
      <p:sp>
        <p:nvSpPr>
          <p:cNvPr id="4" name="Slide Number Placeholder 3"/>
          <p:cNvSpPr>
            <a:spLocks noGrp="1"/>
          </p:cNvSpPr>
          <p:nvPr>
            <p:ph type="sldNum" sz="quarter" idx="12"/>
          </p:nvPr>
        </p:nvSpPr>
        <p:spPr>
          <a:xfrm>
            <a:off x="6781800" y="6530368"/>
            <a:ext cx="2362200" cy="365125"/>
          </a:xfrm>
        </p:spPr>
        <p:txBody>
          <a:bodyPr/>
          <a:lstStyle/>
          <a:p>
            <a:fld id="{0EE4D38F-7355-794E-AC76-FB188C8AB5FE}" type="slidenum">
              <a:rPr lang="en-US" smtClean="0"/>
              <a:pPr/>
              <a:t>18</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876374166"/>
              </p:ext>
            </p:extLst>
          </p:nvPr>
        </p:nvGraphicFramePr>
        <p:xfrm>
          <a:off x="125865" y="949251"/>
          <a:ext cx="8892269" cy="50038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 y="5901089"/>
            <a:ext cx="9071612"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3127720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49249"/>
          </a:xfrm>
        </p:spPr>
        <p:txBody>
          <a:bodyPr>
            <a:normAutofit/>
          </a:bodyPr>
          <a:lstStyle/>
          <a:p>
            <a:r>
              <a:rPr lang="en-PH" sz="3900" dirty="0" smtClean="0">
                <a:solidFill>
                  <a:schemeClr val="bg1"/>
                </a:solidFill>
              </a:rPr>
              <a:t>Percentage </a:t>
            </a:r>
            <a:r>
              <a:rPr lang="en-PH" sz="3900" dirty="0">
                <a:solidFill>
                  <a:schemeClr val="bg1"/>
                </a:solidFill>
              </a:rPr>
              <a:t>of Schools Based on Classroom</a:t>
            </a:r>
            <a:endParaRPr lang="en-PH" sz="39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19</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666750542"/>
              </p:ext>
            </p:extLst>
          </p:nvPr>
        </p:nvGraphicFramePr>
        <p:xfrm>
          <a:off x="0" y="949250"/>
          <a:ext cx="9144000" cy="498482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 y="5901089"/>
            <a:ext cx="9071612"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1425245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Context</a:t>
            </a:r>
            <a:endParaRPr lang="en-US" sz="3600" dirty="0">
              <a:solidFill>
                <a:schemeClr val="bg1"/>
              </a:solidFill>
            </a:endParaRPr>
          </a:p>
        </p:txBody>
      </p:sp>
      <p:sp>
        <p:nvSpPr>
          <p:cNvPr id="3" name="Content Placeholder 2"/>
          <p:cNvSpPr>
            <a:spLocks noGrp="1"/>
          </p:cNvSpPr>
          <p:nvPr>
            <p:ph idx="1"/>
          </p:nvPr>
        </p:nvSpPr>
        <p:spPr>
          <a:xfrm>
            <a:off x="274320" y="1097281"/>
            <a:ext cx="8673737" cy="5387354"/>
          </a:xfrm>
        </p:spPr>
        <p:txBody>
          <a:bodyPr>
            <a:noAutofit/>
          </a:bodyPr>
          <a:lstStyle/>
          <a:p>
            <a:pPr algn="just"/>
            <a:r>
              <a:rPr lang="en-US" sz="2700" dirty="0"/>
              <a:t>CRC mandates “</a:t>
            </a:r>
            <a:r>
              <a:rPr lang="en-US" sz="2700" i="1" dirty="0"/>
              <a:t>States Parties recognize the </a:t>
            </a:r>
            <a:r>
              <a:rPr lang="en-US" sz="2700" b="1" i="1" dirty="0"/>
              <a:t>right of the child to education</a:t>
            </a:r>
            <a:r>
              <a:rPr lang="en-US" sz="2700" i="1" dirty="0"/>
              <a:t>, and with a view to achieving this right progressively and on the basis of </a:t>
            </a:r>
            <a:r>
              <a:rPr lang="en-US" sz="2700" b="1" i="1" dirty="0"/>
              <a:t>equal opportunity</a:t>
            </a:r>
            <a:r>
              <a:rPr lang="en-US" sz="2700" dirty="0"/>
              <a:t>.”</a:t>
            </a:r>
          </a:p>
          <a:p>
            <a:pPr algn="just"/>
            <a:r>
              <a:rPr lang="en-US" sz="2700" dirty="0" smtClean="0"/>
              <a:t>1987 Constitution provides </a:t>
            </a:r>
            <a:r>
              <a:rPr lang="en-US" sz="2700" i="1" dirty="0" smtClean="0"/>
              <a:t>“</a:t>
            </a:r>
            <a:r>
              <a:rPr lang="en-US" sz="2700" i="1" dirty="0"/>
              <a:t>The State shall protect and promote the right of all citizens to </a:t>
            </a:r>
            <a:r>
              <a:rPr lang="en-US" sz="2700" b="1" i="1" dirty="0"/>
              <a:t>quality</a:t>
            </a:r>
            <a:r>
              <a:rPr lang="en-US" sz="2700" i="1" dirty="0"/>
              <a:t> education at all levels, and shall take appropriate steps to make such education </a:t>
            </a:r>
            <a:r>
              <a:rPr lang="en-US" sz="2700" b="1" i="1" dirty="0"/>
              <a:t>accessible</a:t>
            </a:r>
            <a:r>
              <a:rPr lang="en-US" sz="2700" i="1" dirty="0"/>
              <a:t> to </a:t>
            </a:r>
            <a:r>
              <a:rPr lang="en-US" sz="2700" i="1" dirty="0" smtClean="0"/>
              <a:t>all.”</a:t>
            </a:r>
          </a:p>
          <a:p>
            <a:pPr algn="just"/>
            <a:r>
              <a:rPr lang="en-US" sz="2700" dirty="0" smtClean="0"/>
              <a:t>PDP </a:t>
            </a:r>
            <a:r>
              <a:rPr lang="mr-IN" sz="2700" dirty="0" smtClean="0"/>
              <a:t>–</a:t>
            </a:r>
            <a:r>
              <a:rPr lang="en-US" sz="2700" dirty="0" smtClean="0"/>
              <a:t> under Accelerate Human Capital Development, basic education aims to ensure</a:t>
            </a:r>
            <a:r>
              <a:rPr lang="en-US" sz="2700" i="1" dirty="0" smtClean="0"/>
              <a:t> “Lifelong </a:t>
            </a:r>
            <a:r>
              <a:rPr lang="en-US" sz="2700" b="1" i="1" dirty="0" smtClean="0"/>
              <a:t>opportunities</a:t>
            </a:r>
            <a:r>
              <a:rPr lang="en-US" sz="2700" i="1" dirty="0" smtClean="0"/>
              <a:t> for all”</a:t>
            </a:r>
          </a:p>
          <a:p>
            <a:pPr algn="just"/>
            <a:r>
              <a:rPr lang="en-US" sz="2700" dirty="0" err="1" smtClean="0"/>
              <a:t>DepEd</a:t>
            </a:r>
            <a:r>
              <a:rPr lang="en-US" sz="2700" dirty="0" smtClean="0"/>
              <a:t> aims to provide </a:t>
            </a:r>
            <a:r>
              <a:rPr lang="en-US" sz="2700" i="1" dirty="0" smtClean="0"/>
              <a:t>“</a:t>
            </a:r>
            <a:r>
              <a:rPr lang="en-US" sz="2700" b="1" i="1" dirty="0" smtClean="0"/>
              <a:t>Quality</a:t>
            </a:r>
            <a:r>
              <a:rPr lang="en-US" sz="2700" b="1" i="1" dirty="0"/>
              <a:t>, Accessible</a:t>
            </a:r>
            <a:r>
              <a:rPr lang="en-US" sz="2700" i="1" dirty="0"/>
              <a:t>, Relevant, and Liberating Basic Education for </a:t>
            </a:r>
            <a:r>
              <a:rPr lang="en-US" sz="2700" i="1" dirty="0" smtClean="0"/>
              <a:t>All”</a:t>
            </a:r>
            <a:endParaRPr lang="en-US" sz="2700" i="1" dirty="0"/>
          </a:p>
        </p:txBody>
      </p:sp>
      <p:sp>
        <p:nvSpPr>
          <p:cNvPr id="4" name="Slide Number Placeholder 3"/>
          <p:cNvSpPr>
            <a:spLocks noGrp="1"/>
          </p:cNvSpPr>
          <p:nvPr>
            <p:ph type="sldNum" sz="quarter" idx="12"/>
          </p:nvPr>
        </p:nvSpPr>
        <p:spPr/>
        <p:txBody>
          <a:bodyPr/>
          <a:lstStyle/>
          <a:p>
            <a:fld id="{0EE4D38F-7355-794E-AC76-FB188C8AB5FE}"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2586736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Number of Learners </a:t>
            </a:r>
            <a:r>
              <a:rPr lang="en-US" sz="3600" dirty="0" smtClean="0">
                <a:solidFill>
                  <a:schemeClr val="bg1"/>
                </a:solidFill>
              </a:rPr>
              <a:t>that can be accommodated </a:t>
            </a:r>
            <a:r>
              <a:rPr lang="en-US" sz="3600" dirty="0">
                <a:solidFill>
                  <a:schemeClr val="bg1"/>
                </a:solidFill>
              </a:rPr>
              <a:t>based on </a:t>
            </a:r>
            <a:r>
              <a:rPr lang="en-US" sz="3600" dirty="0" smtClean="0">
                <a:solidFill>
                  <a:schemeClr val="bg1"/>
                </a:solidFill>
              </a:rPr>
              <a:t>Classroom</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20</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694711239"/>
              </p:ext>
            </p:extLst>
          </p:nvPr>
        </p:nvGraphicFramePr>
        <p:xfrm>
          <a:off x="295274" y="1050472"/>
          <a:ext cx="8667751" cy="485061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 y="5901089"/>
            <a:ext cx="9071612"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2578419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2000" dirty="0" smtClean="0">
                <a:solidFill>
                  <a:schemeClr val="bg1"/>
                </a:solidFill>
              </a:rPr>
              <a:t>Top 10 Elementary Schools with high capacity to accommodate new learners</a:t>
            </a:r>
            <a:br>
              <a:rPr lang="en-US" sz="2000" dirty="0" smtClean="0">
                <a:solidFill>
                  <a:schemeClr val="bg1"/>
                </a:solidFill>
              </a:rPr>
            </a:br>
            <a:r>
              <a:rPr lang="en-US" sz="2000" dirty="0" smtClean="0">
                <a:solidFill>
                  <a:schemeClr val="bg1"/>
                </a:solidFill>
              </a:rPr>
              <a:t>Based on Classroom</a:t>
            </a:r>
            <a:endParaRPr lang="en-PH" sz="20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81349936"/>
              </p:ext>
            </p:extLst>
          </p:nvPr>
        </p:nvGraphicFramePr>
        <p:xfrm>
          <a:off x="143691" y="1044936"/>
          <a:ext cx="8830489" cy="4916607"/>
        </p:xfrm>
        <a:graphic>
          <a:graphicData uri="http://schemas.openxmlformats.org/drawingml/2006/table">
            <a:tbl>
              <a:tblPr firstRow="1" bandRow="1">
                <a:tableStyleId>{5C22544A-7EE6-4342-B048-85BDC9FD1C3A}</a:tableStyleId>
              </a:tblPr>
              <a:tblGrid>
                <a:gridCol w="1827984">
                  <a:extLst>
                    <a:ext uri="{9D8B030D-6E8A-4147-A177-3AD203B41FA5}">
                      <a16:colId xmlns:a16="http://schemas.microsoft.com/office/drawing/2014/main" xmlns="" val="20000"/>
                    </a:ext>
                  </a:extLst>
                </a:gridCol>
                <a:gridCol w="1116257">
                  <a:extLst>
                    <a:ext uri="{9D8B030D-6E8A-4147-A177-3AD203B41FA5}">
                      <a16:colId xmlns:a16="http://schemas.microsoft.com/office/drawing/2014/main" xmlns="" val="1620687599"/>
                    </a:ext>
                  </a:extLst>
                </a:gridCol>
                <a:gridCol w="1469885">
                  <a:extLst>
                    <a:ext uri="{9D8B030D-6E8A-4147-A177-3AD203B41FA5}">
                      <a16:colId xmlns:a16="http://schemas.microsoft.com/office/drawing/2014/main" xmlns="" val="20001"/>
                    </a:ext>
                  </a:extLst>
                </a:gridCol>
                <a:gridCol w="1472121">
                  <a:extLst>
                    <a:ext uri="{9D8B030D-6E8A-4147-A177-3AD203B41FA5}">
                      <a16:colId xmlns:a16="http://schemas.microsoft.com/office/drawing/2014/main" xmlns="" val="20002"/>
                    </a:ext>
                  </a:extLst>
                </a:gridCol>
                <a:gridCol w="1472121">
                  <a:extLst>
                    <a:ext uri="{9D8B030D-6E8A-4147-A177-3AD203B41FA5}">
                      <a16:colId xmlns:a16="http://schemas.microsoft.com/office/drawing/2014/main" xmlns="" val="20003"/>
                    </a:ext>
                  </a:extLst>
                </a:gridCol>
                <a:gridCol w="1472121">
                  <a:extLst>
                    <a:ext uri="{9D8B030D-6E8A-4147-A177-3AD203B41FA5}">
                      <a16:colId xmlns:a16="http://schemas.microsoft.com/office/drawing/2014/main" xmlns="" val="20004"/>
                    </a:ext>
                  </a:extLst>
                </a:gridCol>
              </a:tblGrid>
              <a:tr h="726507">
                <a:tc>
                  <a:txBody>
                    <a:bodyPr/>
                    <a:lstStyle/>
                    <a:p>
                      <a:pPr algn="ctr"/>
                      <a:r>
                        <a:rPr lang="en-US" sz="1400" dirty="0" smtClean="0"/>
                        <a:t>Name of School</a:t>
                      </a:r>
                      <a:endParaRPr lang="en-US" sz="1400" dirty="0"/>
                    </a:p>
                  </a:txBody>
                  <a:tcPr anchor="ctr"/>
                </a:tc>
                <a:tc>
                  <a:txBody>
                    <a:bodyPr/>
                    <a:lstStyle/>
                    <a:p>
                      <a:pPr algn="ctr"/>
                      <a:r>
                        <a:rPr lang="en-US" sz="1400" dirty="0" smtClean="0"/>
                        <a:t>School</a:t>
                      </a:r>
                      <a:r>
                        <a:rPr lang="en-US" sz="1400" baseline="0" dirty="0" smtClean="0"/>
                        <a:t> ID</a:t>
                      </a:r>
                      <a:endParaRPr lang="en-US" sz="1400" dirty="0"/>
                    </a:p>
                  </a:txBody>
                  <a:tcPr anchor="ctr"/>
                </a:tc>
                <a:tc>
                  <a:txBody>
                    <a:bodyPr/>
                    <a:lstStyle/>
                    <a:p>
                      <a:pPr algn="ctr"/>
                      <a:r>
                        <a:rPr lang="en-US" sz="1400" dirty="0" smtClean="0"/>
                        <a:t>Division</a:t>
                      </a:r>
                      <a:endParaRPr lang="en-US" sz="1400" dirty="0"/>
                    </a:p>
                  </a:txBody>
                  <a:tcPr anchor="ctr"/>
                </a:tc>
                <a:tc>
                  <a:txBody>
                    <a:bodyPr/>
                    <a:lstStyle/>
                    <a:p>
                      <a:pPr algn="ctr"/>
                      <a:r>
                        <a:rPr lang="en-US" sz="1400" dirty="0" smtClean="0"/>
                        <a:t>Number of Enrolment</a:t>
                      </a:r>
                      <a:endParaRPr lang="en-US" sz="1400" dirty="0"/>
                    </a:p>
                  </a:txBody>
                  <a:tcPr anchor="ctr"/>
                </a:tc>
                <a:tc>
                  <a:txBody>
                    <a:bodyPr/>
                    <a:lstStyle/>
                    <a:p>
                      <a:pPr algn="ctr"/>
                      <a:r>
                        <a:rPr lang="en-US" sz="1400" dirty="0" smtClean="0"/>
                        <a:t>Number of existing Classroom</a:t>
                      </a:r>
                      <a:endParaRPr lang="en-US" sz="1400" dirty="0"/>
                    </a:p>
                  </a:txBody>
                  <a:tcPr anchor="ctr"/>
                </a:tc>
                <a:tc>
                  <a:txBody>
                    <a:bodyPr/>
                    <a:lstStyle/>
                    <a:p>
                      <a:pPr algn="ctr"/>
                      <a:r>
                        <a:rPr lang="en-US" sz="1400" dirty="0" smtClean="0"/>
                        <a:t>No. of learners that can still be accommodated</a:t>
                      </a:r>
                      <a:endParaRPr lang="en-US" sz="1400" dirty="0"/>
                    </a:p>
                  </a:txBody>
                  <a:tcPr anchor="ctr"/>
                </a:tc>
                <a:extLst>
                  <a:ext uri="{0D108BD9-81ED-4DB2-BD59-A6C34878D82A}">
                    <a16:rowId xmlns:a16="http://schemas.microsoft.com/office/drawing/2014/main" xmlns="" val="10000"/>
                  </a:ext>
                </a:extLst>
              </a:tr>
              <a:tr h="381878">
                <a:tc>
                  <a:txBody>
                    <a:bodyPr/>
                    <a:lstStyle/>
                    <a:p>
                      <a:pPr algn="l" fontAlgn="b"/>
                      <a:r>
                        <a:rPr lang="en-PH" sz="1400" b="0" i="0" u="none" strike="noStrike" dirty="0" err="1">
                          <a:solidFill>
                            <a:srgbClr val="000000"/>
                          </a:solidFill>
                          <a:effectLst/>
                          <a:latin typeface="Calibri" panose="020F0502020204030204" pitchFamily="34" charset="0"/>
                        </a:rPr>
                        <a:t>Bulanao</a:t>
                      </a:r>
                      <a:r>
                        <a:rPr lang="en-PH" sz="1400" b="0" i="0" u="none" strike="noStrike" dirty="0">
                          <a:solidFill>
                            <a:srgbClr val="000000"/>
                          </a:solidFill>
                          <a:effectLst/>
                          <a:latin typeface="Calibri" panose="020F0502020204030204" pitchFamily="34" charset="0"/>
                        </a:rPr>
                        <a:t> Central School</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136086</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Tabuk</a:t>
                      </a:r>
                      <a:r>
                        <a:rPr lang="en-PH" sz="1400" b="0" i="0" u="none" strike="noStrike" dirty="0">
                          <a:solidFill>
                            <a:srgbClr val="000000"/>
                          </a:solidFill>
                          <a:effectLst/>
                          <a:latin typeface="Calibri" panose="020F0502020204030204" pitchFamily="34" charset="0"/>
                        </a:rPr>
                        <a:t>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1,527</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100</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2,973</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1"/>
                  </a:ext>
                </a:extLst>
              </a:tr>
              <a:tr h="381878">
                <a:tc>
                  <a:txBody>
                    <a:bodyPr/>
                    <a:lstStyle/>
                    <a:p>
                      <a:pPr algn="l" fontAlgn="b"/>
                      <a:r>
                        <a:rPr lang="en-PH" sz="1400" b="0" i="0" u="none" strike="noStrike">
                          <a:solidFill>
                            <a:srgbClr val="000000"/>
                          </a:solidFill>
                          <a:effectLst/>
                          <a:latin typeface="Calibri" panose="020F0502020204030204" pitchFamily="34" charset="0"/>
                        </a:rPr>
                        <a:t>Lalaan Central School</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108124</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Cavite</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990</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86</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2,880</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2"/>
                  </a:ext>
                </a:extLst>
              </a:tr>
              <a:tr h="643261">
                <a:tc>
                  <a:txBody>
                    <a:bodyPr/>
                    <a:lstStyle/>
                    <a:p>
                      <a:pPr algn="l" fontAlgn="b"/>
                      <a:r>
                        <a:rPr lang="en-PH" sz="1400" b="0" i="0" u="none" strike="noStrike" dirty="0">
                          <a:solidFill>
                            <a:srgbClr val="000000"/>
                          </a:solidFill>
                          <a:effectLst/>
                          <a:latin typeface="Calibri" panose="020F0502020204030204" pitchFamily="34" charset="0"/>
                        </a:rPr>
                        <a:t>East Central IS</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500053</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Dagupan</a:t>
                      </a:r>
                      <a:r>
                        <a:rPr lang="en-PH" sz="1400" b="0" i="0" u="none" strike="noStrike" dirty="0">
                          <a:solidFill>
                            <a:srgbClr val="000000"/>
                          </a:solidFill>
                          <a:effectLst/>
                          <a:latin typeface="Calibri" panose="020F0502020204030204" pitchFamily="34" charset="0"/>
                        </a:rPr>
                        <a:t>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1,277</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92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2,876</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3"/>
                  </a:ext>
                </a:extLst>
              </a:tr>
              <a:tr h="381878">
                <a:tc>
                  <a:txBody>
                    <a:bodyPr/>
                    <a:lstStyle/>
                    <a:p>
                      <a:pPr algn="l" fontAlgn="b"/>
                      <a:r>
                        <a:rPr lang="en-PH" sz="1400" b="0" i="0" u="none" strike="noStrike" dirty="0" err="1">
                          <a:solidFill>
                            <a:srgbClr val="000000"/>
                          </a:solidFill>
                          <a:effectLst/>
                          <a:latin typeface="Calibri" panose="020F0502020204030204" pitchFamily="34" charset="0"/>
                        </a:rPr>
                        <a:t>Bagumbayan</a:t>
                      </a:r>
                      <a:r>
                        <a:rPr lang="en-PH" sz="1400" b="0" i="0" u="none" strike="noStrike" dirty="0">
                          <a:solidFill>
                            <a:srgbClr val="000000"/>
                          </a:solidFill>
                          <a:effectLst/>
                          <a:latin typeface="Calibri" panose="020F0502020204030204" pitchFamily="34" charset="0"/>
                        </a:rPr>
                        <a:t> CS</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114466</a:t>
                      </a:r>
                    </a:p>
                  </a:txBody>
                  <a:tcPr marL="7620" marR="7620" marT="7620" marB="0" anchor="ctr"/>
                </a:tc>
                <a:tc>
                  <a:txBody>
                    <a:bodyPr/>
                    <a:lstStyle/>
                    <a:p>
                      <a:pPr algn="l" fontAlgn="b"/>
                      <a:r>
                        <a:rPr lang="en-PH" sz="1400" b="0" i="0" u="none" strike="noStrike" dirty="0">
                          <a:solidFill>
                            <a:srgbClr val="000000"/>
                          </a:solidFill>
                          <a:effectLst/>
                          <a:latin typeface="Calibri" panose="020F0502020204030204" pitchFamily="34" charset="0"/>
                        </a:rPr>
                        <a:t>Legaspi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1,072</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87</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2,843</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4"/>
                  </a:ext>
                </a:extLst>
              </a:tr>
              <a:tr h="381878">
                <a:tc>
                  <a:txBody>
                    <a:bodyPr/>
                    <a:lstStyle/>
                    <a:p>
                      <a:pPr algn="l" fontAlgn="b"/>
                      <a:r>
                        <a:rPr lang="en-PH" sz="1400" b="0" i="0" u="none" strike="noStrike">
                          <a:solidFill>
                            <a:srgbClr val="000000"/>
                          </a:solidFill>
                          <a:effectLst/>
                          <a:latin typeface="Calibri" panose="020F0502020204030204" pitchFamily="34" charset="0"/>
                        </a:rPr>
                        <a:t>Imus Pilot Elementary School</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107974</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Imus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3,802</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147</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2,813</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5"/>
                  </a:ext>
                </a:extLst>
              </a:tr>
              <a:tr h="381878">
                <a:tc>
                  <a:txBody>
                    <a:bodyPr/>
                    <a:lstStyle/>
                    <a:p>
                      <a:pPr algn="l" fontAlgn="b"/>
                      <a:r>
                        <a:rPr lang="en-PH" sz="1400" b="0" i="0" u="none" strike="noStrike">
                          <a:solidFill>
                            <a:srgbClr val="000000"/>
                          </a:solidFill>
                          <a:effectLst/>
                          <a:latin typeface="Calibri" panose="020F0502020204030204" pitchFamily="34" charset="0"/>
                        </a:rPr>
                        <a:t>San Nicolas ES</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119915</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Cebu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2,982</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127</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2,733</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6"/>
                  </a:ext>
                </a:extLst>
              </a:tr>
              <a:tr h="381878">
                <a:tc>
                  <a:txBody>
                    <a:bodyPr/>
                    <a:lstStyle/>
                    <a:p>
                      <a:pPr algn="l" fontAlgn="b"/>
                      <a:r>
                        <a:rPr lang="en-PH" sz="1400" b="0" i="0" u="none" strike="noStrike" dirty="0" err="1">
                          <a:solidFill>
                            <a:srgbClr val="000000"/>
                          </a:solidFill>
                          <a:effectLst/>
                          <a:latin typeface="Calibri" panose="020F0502020204030204" pitchFamily="34" charset="0"/>
                        </a:rPr>
                        <a:t>Tacurong</a:t>
                      </a:r>
                      <a:r>
                        <a:rPr lang="en-PH" sz="1400" b="0" i="0" u="none" strike="noStrike" dirty="0">
                          <a:solidFill>
                            <a:srgbClr val="000000"/>
                          </a:solidFill>
                          <a:effectLst/>
                          <a:latin typeface="Calibri" panose="020F0502020204030204" pitchFamily="34" charset="0"/>
                        </a:rPr>
                        <a:t> Pilot ES</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131220</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Tacurong</a:t>
                      </a:r>
                      <a:r>
                        <a:rPr lang="en-PH" sz="1400" b="0" i="0" u="none" strike="noStrike" dirty="0">
                          <a:solidFill>
                            <a:srgbClr val="000000"/>
                          </a:solidFill>
                          <a:effectLst/>
                          <a:latin typeface="Calibri" panose="020F0502020204030204" pitchFamily="34" charset="0"/>
                        </a:rPr>
                        <a:t>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3,213</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130</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2,637</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7"/>
                  </a:ext>
                </a:extLst>
              </a:tr>
              <a:tr h="381878">
                <a:tc>
                  <a:txBody>
                    <a:bodyPr/>
                    <a:lstStyle/>
                    <a:p>
                      <a:pPr algn="l" fontAlgn="b"/>
                      <a:r>
                        <a:rPr lang="en-PH" sz="1400" b="0" i="0" u="none" strike="noStrike" dirty="0" err="1">
                          <a:solidFill>
                            <a:srgbClr val="000000"/>
                          </a:solidFill>
                          <a:effectLst/>
                          <a:latin typeface="Calibri" panose="020F0502020204030204" pitchFamily="34" charset="0"/>
                        </a:rPr>
                        <a:t>Tuguegarao</a:t>
                      </a:r>
                      <a:r>
                        <a:rPr lang="en-PH" sz="1400" b="0" i="0" u="none" strike="noStrike" dirty="0">
                          <a:solidFill>
                            <a:srgbClr val="000000"/>
                          </a:solidFill>
                          <a:effectLst/>
                          <a:latin typeface="Calibri" panose="020F0502020204030204" pitchFamily="34" charset="0"/>
                        </a:rPr>
                        <a:t> West CS</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104406</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Tuguegarao</a:t>
                      </a:r>
                      <a:r>
                        <a:rPr lang="en-PH" sz="1400" b="0" i="0" u="none" strike="noStrike" dirty="0">
                          <a:solidFill>
                            <a:srgbClr val="000000"/>
                          </a:solidFill>
                          <a:effectLst/>
                          <a:latin typeface="Calibri" panose="020F0502020204030204" pitchFamily="34" charset="0"/>
                        </a:rPr>
                        <a:t>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2,596</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115</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2,579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8"/>
                  </a:ext>
                </a:extLst>
              </a:tr>
              <a:tr h="431363">
                <a:tc>
                  <a:txBody>
                    <a:bodyPr/>
                    <a:lstStyle/>
                    <a:p>
                      <a:pPr algn="l" fontAlgn="b"/>
                      <a:r>
                        <a:rPr lang="en-PH" sz="1400" b="0" i="0" u="none" strike="noStrike">
                          <a:solidFill>
                            <a:srgbClr val="000000"/>
                          </a:solidFill>
                          <a:effectLst/>
                          <a:latin typeface="Calibri" panose="020F0502020204030204" pitchFamily="34" charset="0"/>
                        </a:rPr>
                        <a:t>Ligao West CES (Binatagan)</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111844</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Ligao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2,243</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106</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2,527</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9"/>
                  </a:ext>
                </a:extLst>
              </a:tr>
              <a:tr h="381878">
                <a:tc>
                  <a:txBody>
                    <a:bodyPr/>
                    <a:lstStyle/>
                    <a:p>
                      <a:pPr algn="l" fontAlgn="b"/>
                      <a:r>
                        <a:rPr lang="en-PH" sz="1400" b="0" i="0" u="none" strike="noStrike" dirty="0" err="1">
                          <a:solidFill>
                            <a:srgbClr val="000000"/>
                          </a:solidFill>
                          <a:effectLst/>
                          <a:latin typeface="Calibri" panose="020F0502020204030204" pitchFamily="34" charset="0"/>
                        </a:rPr>
                        <a:t>Roxas</a:t>
                      </a:r>
                      <a:r>
                        <a:rPr lang="en-PH" sz="1400" b="0" i="0" u="none" strike="noStrike" dirty="0">
                          <a:solidFill>
                            <a:srgbClr val="000000"/>
                          </a:solidFill>
                          <a:effectLst/>
                          <a:latin typeface="Calibri" panose="020F0502020204030204" pitchFamily="34" charset="0"/>
                        </a:rPr>
                        <a:t> Central School</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103636</a:t>
                      </a:r>
                    </a:p>
                  </a:txBody>
                  <a:tcPr marL="7620" marR="7620" marT="7620" marB="0" anchor="ctr"/>
                </a:tc>
                <a:tc>
                  <a:txBody>
                    <a:bodyPr/>
                    <a:lstStyle/>
                    <a:p>
                      <a:pPr algn="l" fontAlgn="b"/>
                      <a:r>
                        <a:rPr lang="en-PH" sz="1400" b="0" i="0" u="none" strike="noStrike" dirty="0">
                          <a:solidFill>
                            <a:srgbClr val="000000"/>
                          </a:solidFill>
                          <a:effectLst/>
                          <a:latin typeface="Calibri" panose="020F0502020204030204" pitchFamily="34" charset="0"/>
                        </a:rPr>
                        <a:t>Isabela</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2,154</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104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2,526</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10"/>
                  </a:ext>
                </a:extLst>
              </a:tr>
            </a:tbl>
          </a:graphicData>
        </a:graphic>
      </p:graphicFrame>
      <p:sp>
        <p:nvSpPr>
          <p:cNvPr id="8" name="TextBox 7"/>
          <p:cNvSpPr txBox="1"/>
          <p:nvPr/>
        </p:nvSpPr>
        <p:spPr>
          <a:xfrm>
            <a:off x="0" y="5892776"/>
            <a:ext cx="9058276"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proportion of Enrollment by level</a:t>
            </a:r>
          </a:p>
          <a:p>
            <a:r>
              <a:rPr lang="en-PH" sz="1300" b="1" dirty="0" smtClean="0">
                <a:solidFill>
                  <a:srgbClr val="FF0000"/>
                </a:solidFill>
              </a:rPr>
              <a:t>          - </a:t>
            </a:r>
            <a:r>
              <a:rPr lang="en-PH" sz="1300" b="1" dirty="0">
                <a:solidFill>
                  <a:srgbClr val="FF0000"/>
                </a:solidFill>
              </a:rPr>
              <a:t>NCR is excluded in the Top 10 Schools with the high capacity to accommodate learners </a:t>
            </a:r>
            <a:r>
              <a:rPr lang="en-PH" sz="1300" b="1" dirty="0" smtClean="0">
                <a:solidFill>
                  <a:srgbClr val="FF0000"/>
                </a:solidFill>
              </a:rPr>
              <a:t>because it is based on 2 shifts</a:t>
            </a:r>
          </a:p>
        </p:txBody>
      </p:sp>
    </p:spTree>
    <p:extLst>
      <p:ext uri="{BB962C8B-B14F-4D97-AF65-F5344CB8AC3E}">
        <p14:creationId xmlns:p14="http://schemas.microsoft.com/office/powerpoint/2010/main" val="3969538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JUNIOR HIGH SCHOOL</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EE4D38F-7355-794E-AC76-FB188C8AB5FE}"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bg1"/>
                </a:solidFill>
              </a:rPr>
              <a:t>Absorptive Capacity of Public </a:t>
            </a:r>
            <a:r>
              <a:rPr lang="en-US" sz="2800" dirty="0" smtClean="0">
                <a:solidFill>
                  <a:schemeClr val="bg1"/>
                </a:solidFill>
              </a:rPr>
              <a:t>Junior High Schools</a:t>
            </a:r>
            <a:r>
              <a:rPr lang="en-US" sz="2800" dirty="0">
                <a:solidFill>
                  <a:schemeClr val="bg1"/>
                </a:solidFill>
              </a:rPr>
              <a:t>: Based on </a:t>
            </a:r>
            <a:r>
              <a:rPr lang="en-US" sz="2800" dirty="0" smtClean="0">
                <a:solidFill>
                  <a:schemeClr val="bg1"/>
                </a:solidFill>
              </a:rPr>
              <a:t>Teachers </a:t>
            </a:r>
            <a:endParaRPr lang="en-PH" sz="28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23</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714780066"/>
              </p:ext>
            </p:extLst>
          </p:nvPr>
        </p:nvGraphicFramePr>
        <p:xfrm>
          <a:off x="457200" y="1152525"/>
          <a:ext cx="8229600" cy="5076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8227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949249"/>
          </a:xfrm>
        </p:spPr>
        <p:txBody>
          <a:bodyPr>
            <a:noAutofit/>
          </a:bodyPr>
          <a:lstStyle/>
          <a:p>
            <a:r>
              <a:rPr lang="en-US" sz="3200" dirty="0" smtClean="0">
                <a:solidFill>
                  <a:schemeClr val="bg1"/>
                </a:solidFill>
              </a:rPr>
              <a:t>Absorptive Capacity of Public Junior High Schools: Based on Teachers </a:t>
            </a:r>
            <a:endParaRPr lang="en-US" sz="3200" dirty="0">
              <a:solidFill>
                <a:schemeClr val="bg1"/>
              </a:solidFill>
            </a:endParaRPr>
          </a:p>
        </p:txBody>
      </p:sp>
      <p:sp>
        <p:nvSpPr>
          <p:cNvPr id="4" name="Slide Number Placeholder 3"/>
          <p:cNvSpPr>
            <a:spLocks noGrp="1"/>
          </p:cNvSpPr>
          <p:nvPr>
            <p:ph type="sldNum" sz="quarter" idx="12"/>
          </p:nvPr>
        </p:nvSpPr>
        <p:spPr/>
        <p:txBody>
          <a:bodyPr/>
          <a:lstStyle/>
          <a:p>
            <a:fld id="{0EE4D38F-7355-794E-AC76-FB188C8AB5FE}" type="slidenum">
              <a:rPr lang="en-US" smtClean="0"/>
              <a:pPr/>
              <a:t>24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39875148"/>
              </p:ext>
            </p:extLst>
          </p:nvPr>
        </p:nvGraphicFramePr>
        <p:xfrm>
          <a:off x="28576" y="984158"/>
          <a:ext cx="9048746" cy="5500475"/>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xmlns="" val="1116149126"/>
                    </a:ext>
                  </a:extLst>
                </a:gridCol>
                <a:gridCol w="923925">
                  <a:extLst>
                    <a:ext uri="{9D8B030D-6E8A-4147-A177-3AD203B41FA5}">
                      <a16:colId xmlns:a16="http://schemas.microsoft.com/office/drawing/2014/main" xmlns="" val="3343141848"/>
                    </a:ext>
                  </a:extLst>
                </a:gridCol>
                <a:gridCol w="1362075">
                  <a:extLst>
                    <a:ext uri="{9D8B030D-6E8A-4147-A177-3AD203B41FA5}">
                      <a16:colId xmlns:a16="http://schemas.microsoft.com/office/drawing/2014/main" xmlns="" val="789329017"/>
                    </a:ext>
                  </a:extLst>
                </a:gridCol>
                <a:gridCol w="1638300">
                  <a:extLst>
                    <a:ext uri="{9D8B030D-6E8A-4147-A177-3AD203B41FA5}">
                      <a16:colId xmlns:a16="http://schemas.microsoft.com/office/drawing/2014/main" xmlns="" val="1489852499"/>
                    </a:ext>
                  </a:extLst>
                </a:gridCol>
                <a:gridCol w="1362075">
                  <a:extLst>
                    <a:ext uri="{9D8B030D-6E8A-4147-A177-3AD203B41FA5}">
                      <a16:colId xmlns:a16="http://schemas.microsoft.com/office/drawing/2014/main" xmlns="" val="1338711523"/>
                    </a:ext>
                  </a:extLst>
                </a:gridCol>
                <a:gridCol w="1362075">
                  <a:extLst>
                    <a:ext uri="{9D8B030D-6E8A-4147-A177-3AD203B41FA5}">
                      <a16:colId xmlns:a16="http://schemas.microsoft.com/office/drawing/2014/main" xmlns="" val="1367784286"/>
                    </a:ext>
                  </a:extLst>
                </a:gridCol>
                <a:gridCol w="1485897">
                  <a:extLst>
                    <a:ext uri="{9D8B030D-6E8A-4147-A177-3AD203B41FA5}">
                      <a16:colId xmlns:a16="http://schemas.microsoft.com/office/drawing/2014/main" xmlns="" val="1928641034"/>
                    </a:ext>
                  </a:extLst>
                </a:gridCol>
              </a:tblGrid>
              <a:tr h="738353">
                <a:tc rowSpan="2">
                  <a:txBody>
                    <a:bodyPr/>
                    <a:lstStyle/>
                    <a:p>
                      <a:pPr algn="ctr"/>
                      <a:r>
                        <a:rPr lang="en-PH" sz="1400" dirty="0" smtClean="0"/>
                        <a:t>Region</a:t>
                      </a:r>
                      <a:endParaRPr lang="en-PH" sz="1400" dirty="0"/>
                    </a:p>
                  </a:txBody>
                  <a:tcPr anchor="ctr"/>
                </a:tc>
                <a:tc rowSpan="2">
                  <a:txBody>
                    <a:bodyPr/>
                    <a:lstStyle/>
                    <a:p>
                      <a:pPr algn="ctr"/>
                      <a:r>
                        <a:rPr lang="en-PH" sz="1400" dirty="0" smtClean="0"/>
                        <a:t>Number</a:t>
                      </a:r>
                      <a:r>
                        <a:rPr lang="en-PH" sz="1400" baseline="0" dirty="0" smtClean="0"/>
                        <a:t> of Schools</a:t>
                      </a:r>
                      <a:endParaRPr lang="en-PH" sz="1400" dirty="0"/>
                    </a:p>
                  </a:txBody>
                  <a:tcPr anchor="ctr"/>
                </a:tc>
                <a:tc gridSpan="2">
                  <a:txBody>
                    <a:bodyPr/>
                    <a:lstStyle/>
                    <a:p>
                      <a:pPr algn="ctr"/>
                      <a:r>
                        <a:rPr lang="en-PH" sz="1400" dirty="0" smtClean="0"/>
                        <a:t>Schools that Can Accommodate Learners </a:t>
                      </a:r>
                    </a:p>
                    <a:p>
                      <a:pPr algn="ctr"/>
                      <a:r>
                        <a:rPr lang="en-PH" sz="1400" dirty="0" smtClean="0"/>
                        <a:t>(Ratio &lt;= 45)</a:t>
                      </a:r>
                      <a:endParaRPr lang="en-PH" sz="1400" dirty="0"/>
                    </a:p>
                  </a:txBody>
                  <a:tcPr anchor="ctr"/>
                </a:tc>
                <a:tc hMerge="1">
                  <a:txBody>
                    <a:bodyPr/>
                    <a:lstStyle/>
                    <a:p>
                      <a:endParaRPr lang="en-PH" sz="1050" dirty="0"/>
                    </a:p>
                  </a:txBody>
                  <a:tcPr/>
                </a:tc>
                <a:tc gridSpan="2">
                  <a:txBody>
                    <a:bodyPr/>
                    <a:lstStyle/>
                    <a:p>
                      <a:pPr algn="ctr"/>
                      <a:r>
                        <a:rPr lang="en-PH" sz="1400" dirty="0" smtClean="0"/>
                        <a:t> Schools that Can No Longer Accommodate Learners </a:t>
                      </a:r>
                    </a:p>
                    <a:p>
                      <a:pPr algn="ctr"/>
                      <a:r>
                        <a:rPr lang="en-PH" sz="1400" dirty="0" smtClean="0"/>
                        <a:t>(Ratio &gt; 45)</a:t>
                      </a:r>
                      <a:endParaRPr lang="en-PH" sz="1400" dirty="0"/>
                    </a:p>
                  </a:txBody>
                  <a:tcPr anchor="ctr"/>
                </a:tc>
                <a:tc hMerge="1">
                  <a:txBody>
                    <a:bodyPr/>
                    <a:lstStyle/>
                    <a:p>
                      <a:endParaRPr lang="en-PH" sz="1050" dirty="0"/>
                    </a:p>
                  </a:txBody>
                  <a:tcPr/>
                </a:tc>
                <a:tc rowSpan="2">
                  <a:txBody>
                    <a:bodyPr/>
                    <a:lstStyle/>
                    <a:p>
                      <a:pPr algn="ctr"/>
                      <a:r>
                        <a:rPr lang="en-PH" sz="1400" dirty="0" smtClean="0"/>
                        <a:t>No. of Learners that Can be Accommodated </a:t>
                      </a:r>
                      <a:endParaRPr lang="en-PH" sz="1400" dirty="0"/>
                    </a:p>
                  </a:txBody>
                  <a:tcPr anchor="ctr"/>
                </a:tc>
                <a:extLst>
                  <a:ext uri="{0D108BD9-81ED-4DB2-BD59-A6C34878D82A}">
                    <a16:rowId xmlns:a16="http://schemas.microsoft.com/office/drawing/2014/main" xmlns="" val="2445106136"/>
                  </a:ext>
                </a:extLst>
              </a:tr>
              <a:tr h="250638">
                <a:tc vMerge="1">
                  <a:txBody>
                    <a:bodyPr/>
                    <a:lstStyle/>
                    <a:p>
                      <a:endParaRPr lang="en-PH" sz="1050" dirty="0"/>
                    </a:p>
                  </a:txBody>
                  <a:tcPr/>
                </a:tc>
                <a:tc vMerge="1">
                  <a:txBody>
                    <a:bodyPr/>
                    <a:lstStyle/>
                    <a:p>
                      <a:endParaRPr lang="en-PH" sz="1050" dirty="0"/>
                    </a:p>
                  </a:txBody>
                  <a:tcPr/>
                </a:tc>
                <a:tc>
                  <a:txBody>
                    <a:bodyPr/>
                    <a:lstStyle/>
                    <a:p>
                      <a:pPr algn="ctr" fontAlgn="ctr"/>
                      <a:r>
                        <a:rPr lang="en-PH" sz="1100" b="1" i="0" u="none" strike="noStrike" dirty="0">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Percentage (%)</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dirty="0">
                          <a:solidFill>
                            <a:srgbClr val="000000"/>
                          </a:solidFill>
                          <a:effectLst/>
                          <a:latin typeface="Calibri" panose="020F0502020204030204" pitchFamily="34" charset="0"/>
                        </a:rPr>
                        <a:t>Percentage (%)</a:t>
                      </a:r>
                    </a:p>
                  </a:txBody>
                  <a:tcPr marL="7620" marR="7620" marT="7620" marB="0" anchor="ctr"/>
                </a:tc>
                <a:tc vMerge="1">
                  <a:txBody>
                    <a:bodyPr/>
                    <a:lstStyle/>
                    <a:p>
                      <a:endParaRPr lang="en-PH" sz="1050" dirty="0"/>
                    </a:p>
                  </a:txBody>
                  <a:tcPr/>
                </a:tc>
                <a:extLst>
                  <a:ext uri="{0D108BD9-81ED-4DB2-BD59-A6C34878D82A}">
                    <a16:rowId xmlns:a16="http://schemas.microsoft.com/office/drawing/2014/main" xmlns="" val="3843414391"/>
                  </a:ext>
                </a:extLst>
              </a:tr>
              <a:tr h="250638">
                <a:tc>
                  <a:txBody>
                    <a:bodyPr/>
                    <a:lstStyle/>
                    <a:p>
                      <a:pPr algn="l" fontAlgn="b"/>
                      <a:r>
                        <a:rPr lang="en-PH" sz="1400" b="0" i="0" u="none" strike="noStrike" dirty="0">
                          <a:solidFill>
                            <a:srgbClr val="000000"/>
                          </a:solidFill>
                          <a:effectLst/>
                          <a:latin typeface="Calibri" panose="020F0502020204030204" pitchFamily="34" charset="0"/>
                        </a:rPr>
                        <a:t>Region I</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563</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523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92.90%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7.10%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297,586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10288806"/>
                  </a:ext>
                </a:extLst>
              </a:tr>
              <a:tr h="250638">
                <a:tc>
                  <a:txBody>
                    <a:bodyPr/>
                    <a:lstStyle/>
                    <a:p>
                      <a:pPr algn="l" fontAlgn="b"/>
                      <a:r>
                        <a:rPr lang="en-PH" sz="1400" b="0" i="0" u="none" strike="noStrike">
                          <a:solidFill>
                            <a:srgbClr val="000000"/>
                          </a:solidFill>
                          <a:effectLst/>
                          <a:latin typeface="Calibri" panose="020F0502020204030204" pitchFamily="34" charset="0"/>
                        </a:rPr>
                        <a:t>Region 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419</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372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88.78%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11.22%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215,730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611947547"/>
                  </a:ext>
                </a:extLst>
              </a:tr>
              <a:tr h="250638">
                <a:tc>
                  <a:txBody>
                    <a:bodyPr/>
                    <a:lstStyle/>
                    <a:p>
                      <a:pPr algn="l" fontAlgn="b"/>
                      <a:r>
                        <a:rPr lang="en-PH" sz="1400" b="0" i="0" u="none" strike="noStrike">
                          <a:solidFill>
                            <a:srgbClr val="000000"/>
                          </a:solidFill>
                          <a:effectLst/>
                          <a:latin typeface="Calibri" panose="020F0502020204030204" pitchFamily="34" charset="0"/>
                        </a:rPr>
                        <a:t>Region III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731</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648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88.65%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11.35%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591,681</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729995753"/>
                  </a:ext>
                </a:extLst>
              </a:tr>
              <a:tr h="250638">
                <a:tc>
                  <a:txBody>
                    <a:bodyPr/>
                    <a:lstStyle/>
                    <a:p>
                      <a:pPr algn="l" fontAlgn="b"/>
                      <a:r>
                        <a:rPr lang="en-PH" sz="1400" b="0" i="0" u="none" strike="noStrike">
                          <a:solidFill>
                            <a:srgbClr val="000000"/>
                          </a:solidFill>
                          <a:effectLst/>
                          <a:latin typeface="Calibri" panose="020F0502020204030204" pitchFamily="34" charset="0"/>
                        </a:rPr>
                        <a:t>Region IV-A</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718</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631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87.88%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12.12%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693,433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79249954"/>
                  </a:ext>
                </a:extLst>
              </a:tr>
              <a:tr h="250638">
                <a:tc>
                  <a:txBody>
                    <a:bodyPr/>
                    <a:lstStyle/>
                    <a:p>
                      <a:pPr algn="l" fontAlgn="b"/>
                      <a:r>
                        <a:rPr lang="en-PH" sz="1400" b="0" i="0" u="none" strike="noStrike">
                          <a:solidFill>
                            <a:srgbClr val="000000"/>
                          </a:solidFill>
                          <a:effectLst/>
                          <a:latin typeface="Calibri" panose="020F0502020204030204" pitchFamily="34" charset="0"/>
                        </a:rPr>
                        <a:t>Region IV-B</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436</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371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85.09%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14.91%</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195,257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956180654"/>
                  </a:ext>
                </a:extLst>
              </a:tr>
              <a:tr h="250638">
                <a:tc>
                  <a:txBody>
                    <a:bodyPr/>
                    <a:lstStyle/>
                    <a:p>
                      <a:pPr algn="l" fontAlgn="b"/>
                      <a:r>
                        <a:rPr lang="en-PH" sz="1400" b="0" i="0" u="none" strike="noStrike">
                          <a:solidFill>
                            <a:srgbClr val="000000"/>
                          </a:solidFill>
                          <a:effectLst/>
                          <a:latin typeface="Calibri" panose="020F0502020204030204" pitchFamily="34" charset="0"/>
                        </a:rPr>
                        <a:t>Region V</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699</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644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92.13%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7.87%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374,504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79334835"/>
                  </a:ext>
                </a:extLst>
              </a:tr>
              <a:tr h="250638">
                <a:tc>
                  <a:txBody>
                    <a:bodyPr/>
                    <a:lstStyle/>
                    <a:p>
                      <a:pPr algn="l" fontAlgn="b"/>
                      <a:r>
                        <a:rPr lang="en-PH" sz="1400" b="0" i="0" u="none" strike="noStrike">
                          <a:solidFill>
                            <a:srgbClr val="000000"/>
                          </a:solidFill>
                          <a:effectLst/>
                          <a:latin typeface="Calibri" panose="020F0502020204030204" pitchFamily="34" charset="0"/>
                        </a:rPr>
                        <a:t>Region VI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709</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623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87.87%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12.13%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432,031</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186652908"/>
                  </a:ext>
                </a:extLst>
              </a:tr>
              <a:tr h="250638">
                <a:tc>
                  <a:txBody>
                    <a:bodyPr/>
                    <a:lstStyle/>
                    <a:p>
                      <a:pPr algn="l" fontAlgn="b"/>
                      <a:r>
                        <a:rPr lang="en-PH" sz="1400" b="0" i="0" u="none" strike="noStrike">
                          <a:solidFill>
                            <a:srgbClr val="000000"/>
                          </a:solidFill>
                          <a:effectLst/>
                          <a:latin typeface="Calibri" panose="020F0502020204030204" pitchFamily="34" charset="0"/>
                        </a:rPr>
                        <a:t>Region VII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873</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590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67.58%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283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32.42%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505,845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974787573"/>
                  </a:ext>
                </a:extLst>
              </a:tr>
              <a:tr h="250638">
                <a:tc>
                  <a:txBody>
                    <a:bodyPr/>
                    <a:lstStyle/>
                    <a:p>
                      <a:pPr algn="l" fontAlgn="b"/>
                      <a:r>
                        <a:rPr lang="en-PH" sz="1400" b="0" i="0" u="none" strike="noStrike">
                          <a:solidFill>
                            <a:srgbClr val="000000"/>
                          </a:solidFill>
                          <a:effectLst/>
                          <a:latin typeface="Calibri" panose="020F0502020204030204" pitchFamily="34" charset="0"/>
                        </a:rPr>
                        <a:t>Region VIII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551</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505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91.65%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8.35%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329,171</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845920988"/>
                  </a:ext>
                </a:extLst>
              </a:tr>
              <a:tr h="250638">
                <a:tc>
                  <a:txBody>
                    <a:bodyPr/>
                    <a:lstStyle/>
                    <a:p>
                      <a:pPr algn="l" fontAlgn="b"/>
                      <a:r>
                        <a:rPr lang="en-PH" sz="1400" b="0" i="0" u="none" strike="noStrike">
                          <a:solidFill>
                            <a:srgbClr val="000000"/>
                          </a:solidFill>
                          <a:effectLst/>
                          <a:latin typeface="Calibri" panose="020F0502020204030204" pitchFamily="34" charset="0"/>
                        </a:rPr>
                        <a:t>Region IX</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413</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342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82.81%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17.19%</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205,780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500023309"/>
                  </a:ext>
                </a:extLst>
              </a:tr>
              <a:tr h="250638">
                <a:tc>
                  <a:txBody>
                    <a:bodyPr/>
                    <a:lstStyle/>
                    <a:p>
                      <a:pPr algn="l" fontAlgn="b"/>
                      <a:r>
                        <a:rPr lang="en-PH" sz="1400" b="0" i="0" u="none" strike="noStrike">
                          <a:solidFill>
                            <a:srgbClr val="000000"/>
                          </a:solidFill>
                          <a:effectLst/>
                          <a:latin typeface="Calibri" panose="020F0502020204030204" pitchFamily="34" charset="0"/>
                        </a:rPr>
                        <a:t>Region X</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458</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339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74.02%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25.98%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225,799</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88107211"/>
                  </a:ext>
                </a:extLst>
              </a:tr>
              <a:tr h="250638">
                <a:tc>
                  <a:txBody>
                    <a:bodyPr/>
                    <a:lstStyle/>
                    <a:p>
                      <a:pPr algn="l" fontAlgn="b"/>
                      <a:r>
                        <a:rPr lang="en-PH" sz="1400" b="0" i="0" u="none" strike="noStrike">
                          <a:solidFill>
                            <a:srgbClr val="000000"/>
                          </a:solidFill>
                          <a:effectLst/>
                          <a:latin typeface="Calibri" panose="020F0502020204030204" pitchFamily="34" charset="0"/>
                        </a:rPr>
                        <a:t>Region XI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441</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365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82.77%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17.23%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261,267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62300461"/>
                  </a:ext>
                </a:extLst>
              </a:tr>
              <a:tr h="250638">
                <a:tc>
                  <a:txBody>
                    <a:bodyPr/>
                    <a:lstStyle/>
                    <a:p>
                      <a:pPr algn="l" fontAlgn="b"/>
                      <a:r>
                        <a:rPr lang="en-PH" sz="1400" b="0" i="0" u="none" strike="noStrike">
                          <a:solidFill>
                            <a:srgbClr val="000000"/>
                          </a:solidFill>
                          <a:effectLst/>
                          <a:latin typeface="Calibri" panose="020F0502020204030204" pitchFamily="34" charset="0"/>
                        </a:rPr>
                        <a:t>Region XII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570</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455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79.82%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20.18%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252,766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843358501"/>
                  </a:ext>
                </a:extLst>
              </a:tr>
              <a:tr h="250638">
                <a:tc>
                  <a:txBody>
                    <a:bodyPr/>
                    <a:lstStyle/>
                    <a:p>
                      <a:pPr algn="l" fontAlgn="b"/>
                      <a:r>
                        <a:rPr lang="en-PH" sz="1400" b="0" i="0" u="none" strike="noStrike">
                          <a:solidFill>
                            <a:srgbClr val="000000"/>
                          </a:solidFill>
                          <a:effectLst/>
                          <a:latin typeface="Calibri" panose="020F0502020204030204" pitchFamily="34" charset="0"/>
                        </a:rPr>
                        <a:t>CARAGA</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426</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334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78.40%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21.60%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201,717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4152653"/>
                  </a:ext>
                </a:extLst>
              </a:tr>
              <a:tr h="250638">
                <a:tc>
                  <a:txBody>
                    <a:bodyPr/>
                    <a:lstStyle/>
                    <a:p>
                      <a:pPr algn="l" fontAlgn="b"/>
                      <a:r>
                        <a:rPr lang="en-PH" sz="1400" b="0" i="0" u="none" strike="noStrike">
                          <a:solidFill>
                            <a:srgbClr val="000000"/>
                          </a:solidFill>
                          <a:effectLst/>
                          <a:latin typeface="Calibri" panose="020F0502020204030204" pitchFamily="34" charset="0"/>
                        </a:rPr>
                        <a:t>ARMM</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306</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219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71.57%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28.43%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95,922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052702550"/>
                  </a:ext>
                </a:extLst>
              </a:tr>
              <a:tr h="250638">
                <a:tc>
                  <a:txBody>
                    <a:bodyPr/>
                    <a:lstStyle/>
                    <a:p>
                      <a:pPr algn="l" fontAlgn="b"/>
                      <a:r>
                        <a:rPr lang="en-PH" sz="1400" b="0" i="0" u="none" strike="noStrike">
                          <a:solidFill>
                            <a:srgbClr val="000000"/>
                          </a:solidFill>
                          <a:effectLst/>
                          <a:latin typeface="Calibri" panose="020F0502020204030204" pitchFamily="34" charset="0"/>
                        </a:rPr>
                        <a:t>CAR</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308</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271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87.99%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12.01%</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115,970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675566680"/>
                  </a:ext>
                </a:extLst>
              </a:tr>
              <a:tr h="250638">
                <a:tc>
                  <a:txBody>
                    <a:bodyPr/>
                    <a:lstStyle/>
                    <a:p>
                      <a:pPr algn="l" fontAlgn="b"/>
                      <a:r>
                        <a:rPr lang="en-PH" sz="1400" b="0" i="0" u="none" strike="noStrike">
                          <a:solidFill>
                            <a:srgbClr val="000000"/>
                          </a:solidFill>
                          <a:effectLst/>
                          <a:latin typeface="Calibri" panose="020F0502020204030204" pitchFamily="34" charset="0"/>
                        </a:rPr>
                        <a:t>NCR</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272</a:t>
                      </a:r>
                    </a:p>
                  </a:txBody>
                  <a:tcPr marL="7620" marR="7620" marT="7620" marB="0" anchor="b"/>
                </a:tc>
                <a:tc>
                  <a:txBody>
                    <a:bodyPr/>
                    <a:lstStyle/>
                    <a:p>
                      <a:pPr algn="l" fontAlgn="b"/>
                      <a:r>
                        <a:rPr lang="en-PH" sz="1400" b="0" i="0" u="none" strike="noStrike">
                          <a:solidFill>
                            <a:srgbClr val="000000"/>
                          </a:solidFill>
                          <a:effectLst/>
                          <a:latin typeface="Calibri" panose="020F0502020204030204" pitchFamily="34" charset="0"/>
                        </a:rPr>
                        <a:t>                    241 </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88.60%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11.40%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675,598</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054030124"/>
                  </a:ext>
                </a:extLst>
              </a:tr>
              <a:tr h="250638">
                <a:tc>
                  <a:txBody>
                    <a:bodyPr/>
                    <a:lstStyle/>
                    <a:p>
                      <a:pPr algn="l" fontAlgn="b"/>
                      <a:r>
                        <a:rPr lang="en-PH" sz="1400" b="1" i="0" u="none" strike="noStrike">
                          <a:solidFill>
                            <a:srgbClr val="000000"/>
                          </a:solidFill>
                          <a:effectLst/>
                          <a:latin typeface="Calibri" panose="020F0502020204030204" pitchFamily="34" charset="0"/>
                        </a:rPr>
                        <a:t>Grand Total</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8,893</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PH" sz="1400" b="1" i="0" u="none" strike="noStrike">
                          <a:solidFill>
                            <a:srgbClr val="000000"/>
                          </a:solidFill>
                          <a:effectLst/>
                          <a:latin typeface="Calibri" panose="020F0502020204030204" pitchFamily="34" charset="0"/>
                        </a:rPr>
                        <a:t>                7,473 </a:t>
                      </a:r>
                    </a:p>
                  </a:txBody>
                  <a:tcPr marL="7620" marR="7620" marT="7620" marB="0" anchor="b"/>
                </a:tc>
                <a:tc>
                  <a:txBody>
                    <a:bodyPr/>
                    <a:lstStyle/>
                    <a:p>
                      <a:pPr algn="r" fontAlgn="b"/>
                      <a:r>
                        <a:rPr lang="en-PH" sz="1400" b="1" i="0" u="none" strike="noStrike">
                          <a:solidFill>
                            <a:srgbClr val="000000"/>
                          </a:solidFill>
                          <a:effectLst/>
                          <a:latin typeface="Calibri" panose="020F0502020204030204" pitchFamily="34" charset="0"/>
                        </a:rPr>
                        <a:t>84.03%</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1,420</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a:solidFill>
                            <a:srgbClr val="000000"/>
                          </a:solidFill>
                          <a:effectLst/>
                          <a:latin typeface="Calibri" panose="020F0502020204030204" pitchFamily="34" charset="0"/>
                        </a:rPr>
                        <a:t>15.97%</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5,670,057</a:t>
                      </a:r>
                      <a:endParaRPr lang="en-PH"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2069012"/>
                  </a:ext>
                </a:extLst>
              </a:tr>
            </a:tbl>
          </a:graphicData>
        </a:graphic>
      </p:graphicFrame>
    </p:spTree>
    <p:extLst>
      <p:ext uri="{BB962C8B-B14F-4D97-AF65-F5344CB8AC3E}">
        <p14:creationId xmlns:p14="http://schemas.microsoft.com/office/powerpoint/2010/main" val="2361524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3600" dirty="0" smtClean="0">
                <a:solidFill>
                  <a:schemeClr val="bg1"/>
                </a:solidFill>
              </a:rPr>
              <a:t>Number of Schools Based on Teachers</a:t>
            </a:r>
            <a:endParaRPr lang="en-PH" sz="3600" dirty="0">
              <a:solidFill>
                <a:schemeClr val="bg1"/>
              </a:solidFill>
            </a:endParaRPr>
          </a:p>
        </p:txBody>
      </p:sp>
      <p:sp>
        <p:nvSpPr>
          <p:cNvPr id="4" name="Slide Number Placeholder 3"/>
          <p:cNvSpPr>
            <a:spLocks noGrp="1"/>
          </p:cNvSpPr>
          <p:nvPr>
            <p:ph type="sldNum" sz="quarter" idx="12"/>
          </p:nvPr>
        </p:nvSpPr>
        <p:spPr>
          <a:xfrm>
            <a:off x="6781800" y="6530368"/>
            <a:ext cx="2362200" cy="365125"/>
          </a:xfrm>
        </p:spPr>
        <p:txBody>
          <a:bodyPr/>
          <a:lstStyle/>
          <a:p>
            <a:fld id="{0EE4D38F-7355-794E-AC76-FB188C8AB5FE}" type="slidenum">
              <a:rPr lang="en-US" smtClean="0"/>
              <a:pPr/>
              <a:t>25</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917062032"/>
              </p:ext>
            </p:extLst>
          </p:nvPr>
        </p:nvGraphicFramePr>
        <p:xfrm>
          <a:off x="0" y="949250"/>
          <a:ext cx="9039225" cy="55811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2747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49249"/>
          </a:xfrm>
        </p:spPr>
        <p:txBody>
          <a:bodyPr>
            <a:normAutofit fontScale="90000"/>
          </a:bodyPr>
          <a:lstStyle/>
          <a:p>
            <a:r>
              <a:rPr lang="en-PH" dirty="0" smtClean="0">
                <a:solidFill>
                  <a:schemeClr val="bg1"/>
                </a:solidFill>
              </a:rPr>
              <a:t>Percentage </a:t>
            </a:r>
            <a:r>
              <a:rPr lang="en-PH" dirty="0">
                <a:solidFill>
                  <a:schemeClr val="bg1"/>
                </a:solidFill>
              </a:rPr>
              <a:t>of Schools Based on Teachers</a:t>
            </a:r>
            <a:endParaRPr lang="en-PH"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26</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102686825"/>
              </p:ext>
            </p:extLst>
          </p:nvPr>
        </p:nvGraphicFramePr>
        <p:xfrm>
          <a:off x="0" y="949250"/>
          <a:ext cx="9144000" cy="5535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7080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Number of Learners </a:t>
            </a:r>
            <a:r>
              <a:rPr lang="en-US" sz="3600" dirty="0" smtClean="0">
                <a:solidFill>
                  <a:schemeClr val="bg1"/>
                </a:solidFill>
              </a:rPr>
              <a:t>that can be accommodated </a:t>
            </a:r>
            <a:r>
              <a:rPr lang="en-US" sz="3600" dirty="0">
                <a:solidFill>
                  <a:schemeClr val="bg1"/>
                </a:solidFill>
              </a:rPr>
              <a:t>based on </a:t>
            </a:r>
            <a:r>
              <a:rPr lang="en-US" sz="3600" dirty="0" smtClean="0">
                <a:solidFill>
                  <a:schemeClr val="bg1"/>
                </a:solidFill>
              </a:rPr>
              <a:t>Teachers</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27</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937718376"/>
              </p:ext>
            </p:extLst>
          </p:nvPr>
        </p:nvGraphicFramePr>
        <p:xfrm>
          <a:off x="85725" y="949250"/>
          <a:ext cx="8915400" cy="5535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2395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2000" dirty="0">
                <a:solidFill>
                  <a:schemeClr val="bg1"/>
                </a:solidFill>
              </a:rPr>
              <a:t>Top 10 </a:t>
            </a:r>
            <a:r>
              <a:rPr lang="en-US" sz="2000" dirty="0" smtClean="0">
                <a:solidFill>
                  <a:schemeClr val="bg1"/>
                </a:solidFill>
              </a:rPr>
              <a:t>Junior High </a:t>
            </a:r>
            <a:r>
              <a:rPr lang="en-US" sz="2000" dirty="0">
                <a:solidFill>
                  <a:schemeClr val="bg1"/>
                </a:solidFill>
              </a:rPr>
              <a:t>Schools with high capacity to accommodate new learners</a:t>
            </a:r>
            <a:br>
              <a:rPr lang="en-US" sz="2000" dirty="0">
                <a:solidFill>
                  <a:schemeClr val="bg1"/>
                </a:solidFill>
              </a:rPr>
            </a:br>
            <a:r>
              <a:rPr lang="en-US" sz="2000" dirty="0">
                <a:solidFill>
                  <a:schemeClr val="bg1"/>
                </a:solidFill>
              </a:rPr>
              <a:t>Based on </a:t>
            </a:r>
            <a:r>
              <a:rPr lang="en-US" sz="2000" dirty="0" smtClean="0">
                <a:solidFill>
                  <a:schemeClr val="bg1"/>
                </a:solidFill>
              </a:rPr>
              <a:t>Teachers</a:t>
            </a:r>
            <a:endParaRPr lang="en-PH" sz="20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28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99136997"/>
              </p:ext>
            </p:extLst>
          </p:nvPr>
        </p:nvGraphicFramePr>
        <p:xfrm>
          <a:off x="143691" y="1044936"/>
          <a:ext cx="8830489" cy="5439699"/>
        </p:xfrm>
        <a:graphic>
          <a:graphicData uri="http://schemas.openxmlformats.org/drawingml/2006/table">
            <a:tbl>
              <a:tblPr firstRow="1" bandRow="1">
                <a:tableStyleId>{5C22544A-7EE6-4342-B048-85BDC9FD1C3A}</a:tableStyleId>
              </a:tblPr>
              <a:tblGrid>
                <a:gridCol w="1980384">
                  <a:extLst>
                    <a:ext uri="{9D8B030D-6E8A-4147-A177-3AD203B41FA5}">
                      <a16:colId xmlns:a16="http://schemas.microsoft.com/office/drawing/2014/main" xmlns="" val="20000"/>
                    </a:ext>
                  </a:extLst>
                </a:gridCol>
                <a:gridCol w="963857">
                  <a:extLst>
                    <a:ext uri="{9D8B030D-6E8A-4147-A177-3AD203B41FA5}">
                      <a16:colId xmlns:a16="http://schemas.microsoft.com/office/drawing/2014/main" xmlns="" val="1620687599"/>
                    </a:ext>
                  </a:extLst>
                </a:gridCol>
                <a:gridCol w="1469885">
                  <a:extLst>
                    <a:ext uri="{9D8B030D-6E8A-4147-A177-3AD203B41FA5}">
                      <a16:colId xmlns:a16="http://schemas.microsoft.com/office/drawing/2014/main" xmlns="" val="20001"/>
                    </a:ext>
                  </a:extLst>
                </a:gridCol>
                <a:gridCol w="1472121">
                  <a:extLst>
                    <a:ext uri="{9D8B030D-6E8A-4147-A177-3AD203B41FA5}">
                      <a16:colId xmlns:a16="http://schemas.microsoft.com/office/drawing/2014/main" xmlns="" val="20002"/>
                    </a:ext>
                  </a:extLst>
                </a:gridCol>
                <a:gridCol w="1472121">
                  <a:extLst>
                    <a:ext uri="{9D8B030D-6E8A-4147-A177-3AD203B41FA5}">
                      <a16:colId xmlns:a16="http://schemas.microsoft.com/office/drawing/2014/main" xmlns="" val="20003"/>
                    </a:ext>
                  </a:extLst>
                </a:gridCol>
                <a:gridCol w="1472121">
                  <a:extLst>
                    <a:ext uri="{9D8B030D-6E8A-4147-A177-3AD203B41FA5}">
                      <a16:colId xmlns:a16="http://schemas.microsoft.com/office/drawing/2014/main" xmlns="" val="20004"/>
                    </a:ext>
                  </a:extLst>
                </a:gridCol>
              </a:tblGrid>
              <a:tr h="813629">
                <a:tc>
                  <a:txBody>
                    <a:bodyPr/>
                    <a:lstStyle/>
                    <a:p>
                      <a:pPr algn="ctr"/>
                      <a:r>
                        <a:rPr lang="en-US" sz="1400" dirty="0" smtClean="0"/>
                        <a:t>Name of School</a:t>
                      </a:r>
                      <a:endParaRPr lang="en-US" sz="1400" dirty="0"/>
                    </a:p>
                  </a:txBody>
                  <a:tcPr anchor="ctr"/>
                </a:tc>
                <a:tc>
                  <a:txBody>
                    <a:bodyPr/>
                    <a:lstStyle/>
                    <a:p>
                      <a:pPr algn="ctr"/>
                      <a:r>
                        <a:rPr lang="en-US" sz="1400" dirty="0" smtClean="0"/>
                        <a:t>School</a:t>
                      </a:r>
                      <a:r>
                        <a:rPr lang="en-US" sz="1400" baseline="0" dirty="0" smtClean="0"/>
                        <a:t> ID</a:t>
                      </a:r>
                      <a:endParaRPr lang="en-US" sz="1400" dirty="0"/>
                    </a:p>
                  </a:txBody>
                  <a:tcPr anchor="ctr"/>
                </a:tc>
                <a:tc>
                  <a:txBody>
                    <a:bodyPr/>
                    <a:lstStyle/>
                    <a:p>
                      <a:pPr algn="ctr"/>
                      <a:r>
                        <a:rPr lang="en-US" sz="1400" dirty="0" smtClean="0"/>
                        <a:t>Division</a:t>
                      </a:r>
                      <a:endParaRPr lang="en-US" sz="1400" dirty="0"/>
                    </a:p>
                  </a:txBody>
                  <a:tcPr anchor="ctr"/>
                </a:tc>
                <a:tc>
                  <a:txBody>
                    <a:bodyPr/>
                    <a:lstStyle/>
                    <a:p>
                      <a:pPr algn="ctr"/>
                      <a:r>
                        <a:rPr lang="en-US" sz="1400" dirty="0" smtClean="0"/>
                        <a:t>Number of Enrolment</a:t>
                      </a:r>
                      <a:endParaRPr lang="en-US" sz="1400" dirty="0"/>
                    </a:p>
                  </a:txBody>
                  <a:tcPr anchor="ctr"/>
                </a:tc>
                <a:tc>
                  <a:txBody>
                    <a:bodyPr/>
                    <a:lstStyle/>
                    <a:p>
                      <a:pPr algn="ctr"/>
                      <a:r>
                        <a:rPr lang="en-US" sz="1400" dirty="0" smtClean="0"/>
                        <a:t>Number of existing Teachers</a:t>
                      </a:r>
                      <a:endParaRPr lang="en-US" sz="1400" dirty="0"/>
                    </a:p>
                  </a:txBody>
                  <a:tcPr anchor="ctr"/>
                </a:tc>
                <a:tc>
                  <a:txBody>
                    <a:bodyPr/>
                    <a:lstStyle/>
                    <a:p>
                      <a:pPr algn="ctr"/>
                      <a:r>
                        <a:rPr lang="en-US" sz="1400" dirty="0" smtClean="0"/>
                        <a:t>No. of learners that can still be accommodated</a:t>
                      </a:r>
                      <a:endParaRPr lang="en-US" sz="1400" dirty="0"/>
                    </a:p>
                  </a:txBody>
                  <a:tcPr anchor="ctr"/>
                </a:tc>
                <a:extLst>
                  <a:ext uri="{0D108BD9-81ED-4DB2-BD59-A6C34878D82A}">
                    <a16:rowId xmlns:a16="http://schemas.microsoft.com/office/drawing/2014/main" xmlns="" val="10000"/>
                  </a:ext>
                </a:extLst>
              </a:tr>
              <a:tr h="462607">
                <a:tc>
                  <a:txBody>
                    <a:bodyPr/>
                    <a:lstStyle/>
                    <a:p>
                      <a:pPr algn="l" fontAlgn="b"/>
                      <a:r>
                        <a:rPr lang="en-PH" sz="1400" b="0" i="0" u="none" strike="noStrike" dirty="0">
                          <a:solidFill>
                            <a:srgbClr val="000000"/>
                          </a:solidFill>
                          <a:effectLst/>
                          <a:latin typeface="Calibri" panose="020F0502020204030204" pitchFamily="34" charset="0"/>
                        </a:rPr>
                        <a:t>Paranaque National High School Main</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305424</a:t>
                      </a:r>
                    </a:p>
                  </a:txBody>
                  <a:tcPr marL="7620" marR="7620" marT="7620" marB="0" anchor="ctr"/>
                </a:tc>
                <a:tc>
                  <a:txBody>
                    <a:bodyPr/>
                    <a:lstStyle/>
                    <a:p>
                      <a:pPr algn="l" fontAlgn="b"/>
                      <a:r>
                        <a:rPr lang="en-PH" sz="1400" b="0" i="0" u="none" strike="noStrike" dirty="0">
                          <a:solidFill>
                            <a:srgbClr val="000000"/>
                          </a:solidFill>
                          <a:effectLst/>
                          <a:latin typeface="Calibri" panose="020F0502020204030204" pitchFamily="34" charset="0"/>
                        </a:rPr>
                        <a:t>Paranaque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14,646</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729</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18,159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1"/>
                  </a:ext>
                </a:extLst>
              </a:tr>
              <a:tr h="462607">
                <a:tc>
                  <a:txBody>
                    <a:bodyPr/>
                    <a:lstStyle/>
                    <a:p>
                      <a:pPr algn="l" fontAlgn="b"/>
                      <a:r>
                        <a:rPr lang="en-PH" sz="1400" b="0" i="0" u="none" strike="noStrike">
                          <a:solidFill>
                            <a:srgbClr val="000000"/>
                          </a:solidFill>
                          <a:effectLst/>
                          <a:latin typeface="Calibri" panose="020F0502020204030204" pitchFamily="34" charset="0"/>
                        </a:rPr>
                        <a:t>Las Pinas East National High School</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305434</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Las Piñas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4,020</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465</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16,905</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2"/>
                  </a:ext>
                </a:extLst>
              </a:tr>
              <a:tr h="462607">
                <a:tc>
                  <a:txBody>
                    <a:bodyPr/>
                    <a:lstStyle/>
                    <a:p>
                      <a:pPr algn="l" fontAlgn="b"/>
                      <a:r>
                        <a:rPr lang="en-PH" sz="1400" b="0" i="0" u="none" strike="noStrike">
                          <a:solidFill>
                            <a:srgbClr val="000000"/>
                          </a:solidFill>
                          <a:effectLst/>
                          <a:latin typeface="Calibri" panose="020F0502020204030204" pitchFamily="34" charset="0"/>
                        </a:rPr>
                        <a:t>Captain Albert Aguilar NHS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305431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Las Piñas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3,691</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402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14,399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3"/>
                  </a:ext>
                </a:extLst>
              </a:tr>
              <a:tr h="462607">
                <a:tc>
                  <a:txBody>
                    <a:bodyPr/>
                    <a:lstStyle/>
                    <a:p>
                      <a:pPr algn="l" fontAlgn="b"/>
                      <a:r>
                        <a:rPr lang="en-PH" sz="1400" b="0" i="0" u="none" strike="noStrike">
                          <a:solidFill>
                            <a:srgbClr val="000000"/>
                          </a:solidFill>
                          <a:effectLst/>
                          <a:latin typeface="Calibri" panose="020F0502020204030204" pitchFamily="34" charset="0"/>
                        </a:rPr>
                        <a:t>Bacoor NHS - Molino Main</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301171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Bacoor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10,111</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541</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14,234</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4"/>
                  </a:ext>
                </a:extLst>
              </a:tr>
              <a:tr h="462607">
                <a:tc>
                  <a:txBody>
                    <a:bodyPr/>
                    <a:lstStyle/>
                    <a:p>
                      <a:pPr algn="l" fontAlgn="b"/>
                      <a:r>
                        <a:rPr lang="en-PH" sz="1400" b="0" i="0" u="none" strike="noStrike">
                          <a:solidFill>
                            <a:srgbClr val="000000"/>
                          </a:solidFill>
                          <a:effectLst/>
                          <a:latin typeface="Calibri" panose="020F0502020204030204" pitchFamily="34" charset="0"/>
                        </a:rPr>
                        <a:t>Muntinlupa NHS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305468</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Muntinlupa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5,249</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402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12,841</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5"/>
                  </a:ext>
                </a:extLst>
              </a:tr>
              <a:tr h="462607">
                <a:tc>
                  <a:txBody>
                    <a:bodyPr/>
                    <a:lstStyle/>
                    <a:p>
                      <a:pPr algn="l" fontAlgn="b"/>
                      <a:r>
                        <a:rPr lang="en-PH" sz="1400" b="0" i="0" u="none" strike="noStrike">
                          <a:solidFill>
                            <a:srgbClr val="000000"/>
                          </a:solidFill>
                          <a:effectLst/>
                          <a:latin typeface="Calibri" panose="020F0502020204030204" pitchFamily="34" charset="0"/>
                        </a:rPr>
                        <a:t>Gov. Ferrer Memorial National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301194</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Cavite</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5,142</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397</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12,723</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6"/>
                  </a:ext>
                </a:extLst>
              </a:tr>
              <a:tr h="462607">
                <a:tc>
                  <a:txBody>
                    <a:bodyPr/>
                    <a:lstStyle/>
                    <a:p>
                      <a:pPr algn="l" fontAlgn="b"/>
                      <a:r>
                        <a:rPr lang="en-PH" sz="1400" b="0" i="0" u="none" strike="noStrike">
                          <a:solidFill>
                            <a:srgbClr val="000000"/>
                          </a:solidFill>
                          <a:effectLst/>
                          <a:latin typeface="Calibri" panose="020F0502020204030204" pitchFamily="34" charset="0"/>
                        </a:rPr>
                        <a:t>Las PiÃ±as National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305430</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Las Piñas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5,108</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374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11,722</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7"/>
                  </a:ext>
                </a:extLst>
              </a:tr>
              <a:tr h="462607">
                <a:tc>
                  <a:txBody>
                    <a:bodyPr/>
                    <a:lstStyle/>
                    <a:p>
                      <a:pPr algn="l" fontAlgn="b"/>
                      <a:r>
                        <a:rPr lang="en-PH" sz="1400" b="0" i="0" u="none" strike="noStrike">
                          <a:solidFill>
                            <a:srgbClr val="000000"/>
                          </a:solidFill>
                          <a:effectLst/>
                          <a:latin typeface="Calibri" panose="020F0502020204030204" pitchFamily="34" charset="0"/>
                        </a:rPr>
                        <a:t>Signal Village National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305463</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Taguig</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8,696</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446</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11,374</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8"/>
                  </a:ext>
                </a:extLst>
              </a:tr>
              <a:tr h="462607">
                <a:tc>
                  <a:txBody>
                    <a:bodyPr/>
                    <a:lstStyle/>
                    <a:p>
                      <a:pPr algn="l" fontAlgn="b"/>
                      <a:r>
                        <a:rPr lang="en-PH" sz="1400" b="0" i="0" u="none" strike="noStrike">
                          <a:solidFill>
                            <a:srgbClr val="000000"/>
                          </a:solidFill>
                          <a:effectLst/>
                          <a:latin typeface="Calibri" panose="020F0502020204030204" pitchFamily="34" charset="0"/>
                        </a:rPr>
                        <a:t>Tarlac National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300996</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Tarlac</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6,311</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382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10,879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9"/>
                  </a:ext>
                </a:extLst>
              </a:tr>
              <a:tr h="462607">
                <a:tc>
                  <a:txBody>
                    <a:bodyPr/>
                    <a:lstStyle/>
                    <a:p>
                      <a:pPr algn="l" fontAlgn="b"/>
                      <a:r>
                        <a:rPr lang="en-PH" sz="1400" b="0" i="0" u="none" strike="noStrike" dirty="0" err="1">
                          <a:solidFill>
                            <a:srgbClr val="000000"/>
                          </a:solidFill>
                          <a:effectLst/>
                          <a:latin typeface="Calibri" panose="020F0502020204030204" pitchFamily="34" charset="0"/>
                        </a:rPr>
                        <a:t>Digos</a:t>
                      </a:r>
                      <a:r>
                        <a:rPr lang="en-PH" sz="1400" b="0" i="0" u="none" strike="noStrike" dirty="0">
                          <a:solidFill>
                            <a:srgbClr val="000000"/>
                          </a:solidFill>
                          <a:effectLst/>
                          <a:latin typeface="Calibri" panose="020F0502020204030204" pitchFamily="34" charset="0"/>
                        </a:rPr>
                        <a:t> City NHS (Davao Del Sur NHS)</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304400</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Digos</a:t>
                      </a:r>
                      <a:r>
                        <a:rPr lang="en-PH" sz="1400" b="0" i="0" u="none" strike="noStrike" dirty="0">
                          <a:solidFill>
                            <a:srgbClr val="000000"/>
                          </a:solidFill>
                          <a:effectLst/>
                          <a:latin typeface="Calibri" panose="020F0502020204030204" pitchFamily="34" charset="0"/>
                        </a:rPr>
                        <a:t>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9,412</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442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10,478</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40067716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bg1"/>
                </a:solidFill>
              </a:rPr>
              <a:t>Absorptive Capacity of Public Junior High Schools: Based </a:t>
            </a:r>
            <a:r>
              <a:rPr lang="en-US" sz="2800" dirty="0" smtClean="0">
                <a:solidFill>
                  <a:schemeClr val="bg1"/>
                </a:solidFill>
              </a:rPr>
              <a:t>on Classroom</a:t>
            </a:r>
            <a:endParaRPr lang="en-PH" sz="28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29</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982677239"/>
              </p:ext>
            </p:extLst>
          </p:nvPr>
        </p:nvGraphicFramePr>
        <p:xfrm>
          <a:off x="457200" y="1257300"/>
          <a:ext cx="8229600" cy="50482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151763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Current Policy/Situation</a:t>
            </a:r>
            <a:endParaRPr lang="en-US" sz="3600" dirty="0">
              <a:solidFill>
                <a:schemeClr val="bg1"/>
              </a:solidFill>
            </a:endParaRPr>
          </a:p>
        </p:txBody>
      </p:sp>
      <p:sp>
        <p:nvSpPr>
          <p:cNvPr id="3" name="Content Placeholder 2"/>
          <p:cNvSpPr>
            <a:spLocks noGrp="1"/>
          </p:cNvSpPr>
          <p:nvPr>
            <p:ph idx="1"/>
          </p:nvPr>
        </p:nvSpPr>
        <p:spPr>
          <a:xfrm>
            <a:off x="496389" y="1097280"/>
            <a:ext cx="8229600" cy="5387353"/>
          </a:xfrm>
        </p:spPr>
        <p:txBody>
          <a:bodyPr>
            <a:normAutofit lnSpcReduction="10000"/>
          </a:bodyPr>
          <a:lstStyle/>
          <a:p>
            <a:pPr algn="just"/>
            <a:r>
              <a:rPr lang="en-US" dirty="0" smtClean="0"/>
              <a:t>Public Schools cannot deny enrolment regardless of its capacity</a:t>
            </a:r>
          </a:p>
          <a:p>
            <a:pPr algn="just"/>
            <a:r>
              <a:rPr lang="en-US" dirty="0" smtClean="0"/>
              <a:t>There is no existing standard mechanism for enrolment referral</a:t>
            </a:r>
          </a:p>
          <a:p>
            <a:pPr algn="just"/>
            <a:r>
              <a:rPr lang="en-US" dirty="0" smtClean="0"/>
              <a:t>Schools with no excess capacity resort to usual measures like double shifting, use of TLS, increase of class size, overloading of teachers and use of available learning space in the community. </a:t>
            </a:r>
          </a:p>
          <a:p>
            <a:r>
              <a:rPr lang="en-US" dirty="0" smtClean="0"/>
              <a:t>Schools with excess capacity resort to smaller class size and </a:t>
            </a:r>
            <a:r>
              <a:rPr lang="en-US" dirty="0" err="1" smtClean="0"/>
              <a:t>underloading</a:t>
            </a:r>
            <a:r>
              <a:rPr lang="en-US" dirty="0" smtClean="0"/>
              <a:t> of teachers</a:t>
            </a:r>
          </a:p>
        </p:txBody>
      </p:sp>
      <p:sp>
        <p:nvSpPr>
          <p:cNvPr id="4" name="Slide Number Placeholder 3"/>
          <p:cNvSpPr>
            <a:spLocks noGrp="1"/>
          </p:cNvSpPr>
          <p:nvPr>
            <p:ph type="sldNum" sz="quarter" idx="12"/>
          </p:nvPr>
        </p:nvSpPr>
        <p:spPr/>
        <p:txBody>
          <a:bodyPr/>
          <a:lstStyle/>
          <a:p>
            <a:fld id="{0EE4D38F-7355-794E-AC76-FB188C8AB5FE}"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21424276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949249"/>
          </a:xfrm>
        </p:spPr>
        <p:txBody>
          <a:bodyPr>
            <a:noAutofit/>
          </a:bodyPr>
          <a:lstStyle/>
          <a:p>
            <a:r>
              <a:rPr lang="en-US" sz="3200" dirty="0" smtClean="0">
                <a:solidFill>
                  <a:schemeClr val="bg1"/>
                </a:solidFill>
              </a:rPr>
              <a:t>Absorptive Capacity of Public Junior High Schools: Based on Classroom </a:t>
            </a:r>
            <a:endParaRPr lang="en-US" sz="3200" dirty="0">
              <a:solidFill>
                <a:schemeClr val="bg1"/>
              </a:solidFill>
            </a:endParaRPr>
          </a:p>
        </p:txBody>
      </p:sp>
      <p:sp>
        <p:nvSpPr>
          <p:cNvPr id="4" name="Slide Number Placeholder 3"/>
          <p:cNvSpPr>
            <a:spLocks noGrp="1"/>
          </p:cNvSpPr>
          <p:nvPr>
            <p:ph type="sldNum" sz="quarter" idx="12"/>
          </p:nvPr>
        </p:nvSpPr>
        <p:spPr/>
        <p:txBody>
          <a:bodyPr/>
          <a:lstStyle/>
          <a:p>
            <a:fld id="{0EE4D38F-7355-794E-AC76-FB188C8AB5FE}" type="slidenum">
              <a:rPr lang="en-US" smtClean="0"/>
              <a:pPr/>
              <a:t>30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310848"/>
              </p:ext>
            </p:extLst>
          </p:nvPr>
        </p:nvGraphicFramePr>
        <p:xfrm>
          <a:off x="28576" y="984158"/>
          <a:ext cx="9048746" cy="4927387"/>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xmlns="" val="1116149126"/>
                    </a:ext>
                  </a:extLst>
                </a:gridCol>
                <a:gridCol w="923925">
                  <a:extLst>
                    <a:ext uri="{9D8B030D-6E8A-4147-A177-3AD203B41FA5}">
                      <a16:colId xmlns:a16="http://schemas.microsoft.com/office/drawing/2014/main" xmlns="" val="3343141848"/>
                    </a:ext>
                  </a:extLst>
                </a:gridCol>
                <a:gridCol w="1362075">
                  <a:extLst>
                    <a:ext uri="{9D8B030D-6E8A-4147-A177-3AD203B41FA5}">
                      <a16:colId xmlns:a16="http://schemas.microsoft.com/office/drawing/2014/main" xmlns="" val="789329017"/>
                    </a:ext>
                  </a:extLst>
                </a:gridCol>
                <a:gridCol w="1638300">
                  <a:extLst>
                    <a:ext uri="{9D8B030D-6E8A-4147-A177-3AD203B41FA5}">
                      <a16:colId xmlns:a16="http://schemas.microsoft.com/office/drawing/2014/main" xmlns="" val="1489852499"/>
                    </a:ext>
                  </a:extLst>
                </a:gridCol>
                <a:gridCol w="1362075">
                  <a:extLst>
                    <a:ext uri="{9D8B030D-6E8A-4147-A177-3AD203B41FA5}">
                      <a16:colId xmlns:a16="http://schemas.microsoft.com/office/drawing/2014/main" xmlns="" val="1338711523"/>
                    </a:ext>
                  </a:extLst>
                </a:gridCol>
                <a:gridCol w="1362075">
                  <a:extLst>
                    <a:ext uri="{9D8B030D-6E8A-4147-A177-3AD203B41FA5}">
                      <a16:colId xmlns:a16="http://schemas.microsoft.com/office/drawing/2014/main" xmlns="" val="1367784286"/>
                    </a:ext>
                  </a:extLst>
                </a:gridCol>
                <a:gridCol w="1485897">
                  <a:extLst>
                    <a:ext uri="{9D8B030D-6E8A-4147-A177-3AD203B41FA5}">
                      <a16:colId xmlns:a16="http://schemas.microsoft.com/office/drawing/2014/main" xmlns="" val="1928641034"/>
                    </a:ext>
                  </a:extLst>
                </a:gridCol>
              </a:tblGrid>
              <a:tr h="670248">
                <a:tc rowSpan="2">
                  <a:txBody>
                    <a:bodyPr/>
                    <a:lstStyle/>
                    <a:p>
                      <a:pPr algn="ctr"/>
                      <a:r>
                        <a:rPr lang="en-PH" sz="1400" dirty="0" smtClean="0"/>
                        <a:t>Region</a:t>
                      </a:r>
                      <a:endParaRPr lang="en-PH" sz="1400" dirty="0"/>
                    </a:p>
                  </a:txBody>
                  <a:tcPr anchor="ctr"/>
                </a:tc>
                <a:tc rowSpan="2">
                  <a:txBody>
                    <a:bodyPr/>
                    <a:lstStyle/>
                    <a:p>
                      <a:pPr algn="ctr"/>
                      <a:r>
                        <a:rPr lang="en-PH" sz="1400" dirty="0" smtClean="0"/>
                        <a:t>Number</a:t>
                      </a:r>
                      <a:r>
                        <a:rPr lang="en-PH" sz="1400" baseline="0" dirty="0" smtClean="0"/>
                        <a:t> of Schools</a:t>
                      </a:r>
                      <a:endParaRPr lang="en-PH" sz="1400" dirty="0"/>
                    </a:p>
                  </a:txBody>
                  <a:tcPr anchor="ctr"/>
                </a:tc>
                <a:tc gridSpan="2">
                  <a:txBody>
                    <a:bodyPr/>
                    <a:lstStyle/>
                    <a:p>
                      <a:pPr algn="ctr"/>
                      <a:r>
                        <a:rPr lang="en-PH" sz="1400" dirty="0" smtClean="0"/>
                        <a:t>Schools that Can Accommodate Learners </a:t>
                      </a:r>
                    </a:p>
                    <a:p>
                      <a:pPr algn="ctr"/>
                      <a:r>
                        <a:rPr lang="en-PH" sz="1400" dirty="0" smtClean="0"/>
                        <a:t>(Ratio &lt;= 45)</a:t>
                      </a:r>
                      <a:endParaRPr lang="en-PH" sz="1400" dirty="0"/>
                    </a:p>
                  </a:txBody>
                  <a:tcPr anchor="ctr"/>
                </a:tc>
                <a:tc hMerge="1">
                  <a:txBody>
                    <a:bodyPr/>
                    <a:lstStyle/>
                    <a:p>
                      <a:endParaRPr lang="en-PH" sz="1050" dirty="0"/>
                    </a:p>
                  </a:txBody>
                  <a:tcPr/>
                </a:tc>
                <a:tc gridSpan="2">
                  <a:txBody>
                    <a:bodyPr/>
                    <a:lstStyle/>
                    <a:p>
                      <a:pPr algn="ctr"/>
                      <a:r>
                        <a:rPr lang="en-PH" sz="1400" dirty="0" smtClean="0"/>
                        <a:t> Schools that Can No Longer Accommodate Learners </a:t>
                      </a:r>
                    </a:p>
                    <a:p>
                      <a:pPr algn="ctr"/>
                      <a:r>
                        <a:rPr lang="en-PH" sz="1400" dirty="0" smtClean="0"/>
                        <a:t>(Ratio &gt;</a:t>
                      </a:r>
                      <a:r>
                        <a:rPr lang="en-PH" sz="1400" baseline="0" dirty="0" smtClean="0"/>
                        <a:t> </a:t>
                      </a:r>
                      <a:r>
                        <a:rPr lang="en-PH" sz="1400" dirty="0" smtClean="0"/>
                        <a:t>45)</a:t>
                      </a:r>
                      <a:endParaRPr lang="en-PH" sz="1400" dirty="0"/>
                    </a:p>
                  </a:txBody>
                  <a:tcPr anchor="ctr"/>
                </a:tc>
                <a:tc hMerge="1">
                  <a:txBody>
                    <a:bodyPr/>
                    <a:lstStyle/>
                    <a:p>
                      <a:endParaRPr lang="en-PH" sz="1050" dirty="0"/>
                    </a:p>
                  </a:txBody>
                  <a:tcPr/>
                </a:tc>
                <a:tc rowSpan="2">
                  <a:txBody>
                    <a:bodyPr/>
                    <a:lstStyle/>
                    <a:p>
                      <a:pPr algn="ctr"/>
                      <a:r>
                        <a:rPr lang="en-PH" sz="1400" dirty="0" smtClean="0"/>
                        <a:t>No. of Learners that Can be Accommodated </a:t>
                      </a:r>
                      <a:endParaRPr lang="en-PH" sz="1400" dirty="0"/>
                    </a:p>
                  </a:txBody>
                  <a:tcPr anchor="ctr"/>
                </a:tc>
                <a:extLst>
                  <a:ext uri="{0D108BD9-81ED-4DB2-BD59-A6C34878D82A}">
                    <a16:rowId xmlns:a16="http://schemas.microsoft.com/office/drawing/2014/main" xmlns="" val="2445106136"/>
                  </a:ext>
                </a:extLst>
              </a:tr>
              <a:tr h="218227">
                <a:tc vMerge="1">
                  <a:txBody>
                    <a:bodyPr/>
                    <a:lstStyle/>
                    <a:p>
                      <a:endParaRPr lang="en-PH" sz="1050" dirty="0"/>
                    </a:p>
                  </a:txBody>
                  <a:tcPr/>
                </a:tc>
                <a:tc vMerge="1">
                  <a:txBody>
                    <a:bodyPr/>
                    <a:lstStyle/>
                    <a:p>
                      <a:endParaRPr lang="en-PH" sz="1050" dirty="0"/>
                    </a:p>
                  </a:txBody>
                  <a:tcPr/>
                </a:tc>
                <a:tc>
                  <a:txBody>
                    <a:bodyPr/>
                    <a:lstStyle/>
                    <a:p>
                      <a:pPr algn="ctr" fontAlgn="ctr"/>
                      <a:r>
                        <a:rPr lang="en-PH" sz="1100" b="1" i="0" u="none" strike="noStrike" dirty="0">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Percentage (%)</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dirty="0">
                          <a:solidFill>
                            <a:srgbClr val="000000"/>
                          </a:solidFill>
                          <a:effectLst/>
                          <a:latin typeface="Calibri" panose="020F0502020204030204" pitchFamily="34" charset="0"/>
                        </a:rPr>
                        <a:t>Percentage (%)</a:t>
                      </a:r>
                    </a:p>
                  </a:txBody>
                  <a:tcPr marL="7620" marR="7620" marT="7620" marB="0" anchor="ctr"/>
                </a:tc>
                <a:tc vMerge="1">
                  <a:txBody>
                    <a:bodyPr/>
                    <a:lstStyle/>
                    <a:p>
                      <a:endParaRPr lang="en-PH" sz="1050" dirty="0"/>
                    </a:p>
                  </a:txBody>
                  <a:tcPr/>
                </a:tc>
                <a:extLst>
                  <a:ext uri="{0D108BD9-81ED-4DB2-BD59-A6C34878D82A}">
                    <a16:rowId xmlns:a16="http://schemas.microsoft.com/office/drawing/2014/main" xmlns="" val="3843414391"/>
                  </a:ext>
                </a:extLst>
              </a:tr>
              <a:tr h="218227">
                <a:tc>
                  <a:txBody>
                    <a:bodyPr/>
                    <a:lstStyle/>
                    <a:p>
                      <a:pPr algn="l" fontAlgn="b"/>
                      <a:r>
                        <a:rPr lang="en-PH" sz="1400" b="0" i="0" u="none" strike="noStrike" dirty="0">
                          <a:solidFill>
                            <a:srgbClr val="000000"/>
                          </a:solidFill>
                          <a:effectLst/>
                          <a:latin typeface="Calibri" panose="020F0502020204030204" pitchFamily="34" charset="0"/>
                        </a:rPr>
                        <a:t>Region I</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563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469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83.30%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16.70%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145,255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10288806"/>
                  </a:ext>
                </a:extLst>
              </a:tr>
              <a:tr h="218227">
                <a:tc>
                  <a:txBody>
                    <a:bodyPr/>
                    <a:lstStyle/>
                    <a:p>
                      <a:pPr algn="l" fontAlgn="b"/>
                      <a:r>
                        <a:rPr lang="en-PH" sz="1400" b="0" i="0" u="none" strike="noStrike">
                          <a:solidFill>
                            <a:srgbClr val="000000"/>
                          </a:solidFill>
                          <a:effectLst/>
                          <a:latin typeface="Calibri" panose="020F0502020204030204" pitchFamily="34" charset="0"/>
                        </a:rPr>
                        <a:t>Region 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419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333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79.47%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20.53%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102,908</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611947547"/>
                  </a:ext>
                </a:extLst>
              </a:tr>
              <a:tr h="218227">
                <a:tc>
                  <a:txBody>
                    <a:bodyPr/>
                    <a:lstStyle/>
                    <a:p>
                      <a:pPr algn="l" fontAlgn="b"/>
                      <a:r>
                        <a:rPr lang="en-PH" sz="1400" b="0" i="0" u="none" strike="noStrike">
                          <a:solidFill>
                            <a:srgbClr val="000000"/>
                          </a:solidFill>
                          <a:effectLst/>
                          <a:latin typeface="Calibri" panose="020F0502020204030204" pitchFamily="34" charset="0"/>
                        </a:rPr>
                        <a:t>Region III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731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481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65.80%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34.20%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174,543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729995753"/>
                  </a:ext>
                </a:extLst>
              </a:tr>
              <a:tr h="218227">
                <a:tc>
                  <a:txBody>
                    <a:bodyPr/>
                    <a:lstStyle/>
                    <a:p>
                      <a:pPr algn="l" fontAlgn="b"/>
                      <a:r>
                        <a:rPr lang="en-PH" sz="1400" b="0" i="0" u="none" strike="noStrike">
                          <a:solidFill>
                            <a:srgbClr val="000000"/>
                          </a:solidFill>
                          <a:effectLst/>
                          <a:latin typeface="Calibri" panose="020F0502020204030204" pitchFamily="34" charset="0"/>
                        </a:rPr>
                        <a:t>Region IV-A</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718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427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59.47%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291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40.53%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134,915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79249954"/>
                  </a:ext>
                </a:extLst>
              </a:tr>
              <a:tr h="218227">
                <a:tc>
                  <a:txBody>
                    <a:bodyPr/>
                    <a:lstStyle/>
                    <a:p>
                      <a:pPr algn="l" fontAlgn="b"/>
                      <a:r>
                        <a:rPr lang="en-PH" sz="1400" b="0" i="0" u="none" strike="noStrike">
                          <a:solidFill>
                            <a:srgbClr val="000000"/>
                          </a:solidFill>
                          <a:effectLst/>
                          <a:latin typeface="Calibri" panose="020F0502020204030204" pitchFamily="34" charset="0"/>
                        </a:rPr>
                        <a:t>Region IV-B</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436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336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77.06%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100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22.94%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92,328</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956180654"/>
                  </a:ext>
                </a:extLst>
              </a:tr>
              <a:tr h="218227">
                <a:tc>
                  <a:txBody>
                    <a:bodyPr/>
                    <a:lstStyle/>
                    <a:p>
                      <a:pPr algn="l" fontAlgn="b"/>
                      <a:r>
                        <a:rPr lang="en-PH" sz="1400" b="0" i="0" u="none" strike="noStrike">
                          <a:solidFill>
                            <a:srgbClr val="000000"/>
                          </a:solidFill>
                          <a:effectLst/>
                          <a:latin typeface="Calibri" panose="020F0502020204030204" pitchFamily="34" charset="0"/>
                        </a:rPr>
                        <a:t>Region V</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699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496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70.96%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203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29.04%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113,469</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79334835"/>
                  </a:ext>
                </a:extLst>
              </a:tr>
              <a:tr h="218227">
                <a:tc>
                  <a:txBody>
                    <a:bodyPr/>
                    <a:lstStyle/>
                    <a:p>
                      <a:pPr algn="l" fontAlgn="b"/>
                      <a:r>
                        <a:rPr lang="en-PH" sz="1400" b="0" i="0" u="none" strike="noStrike">
                          <a:solidFill>
                            <a:srgbClr val="000000"/>
                          </a:solidFill>
                          <a:effectLst/>
                          <a:latin typeface="Calibri" panose="020F0502020204030204" pitchFamily="34" charset="0"/>
                        </a:rPr>
                        <a:t>Region VI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506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71.37%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203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28.63%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192,751</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186652908"/>
                  </a:ext>
                </a:extLst>
              </a:tr>
              <a:tr h="218227">
                <a:tc>
                  <a:txBody>
                    <a:bodyPr/>
                    <a:lstStyle/>
                    <a:p>
                      <a:pPr algn="l" fontAlgn="b"/>
                      <a:r>
                        <a:rPr lang="en-PH" sz="1400" b="0" i="0" u="none" strike="noStrike">
                          <a:solidFill>
                            <a:srgbClr val="000000"/>
                          </a:solidFill>
                          <a:effectLst/>
                          <a:latin typeface="Calibri" panose="020F0502020204030204" pitchFamily="34" charset="0"/>
                        </a:rPr>
                        <a:t>Region VII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588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67.35%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285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32.65%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123,547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974787573"/>
                  </a:ext>
                </a:extLst>
              </a:tr>
              <a:tr h="218227">
                <a:tc>
                  <a:txBody>
                    <a:bodyPr/>
                    <a:lstStyle/>
                    <a:p>
                      <a:pPr algn="l" fontAlgn="b"/>
                      <a:r>
                        <a:rPr lang="en-PH" sz="1400" b="0" i="0" u="none" strike="noStrike">
                          <a:solidFill>
                            <a:srgbClr val="000000"/>
                          </a:solidFill>
                          <a:effectLst/>
                          <a:latin typeface="Calibri" panose="020F0502020204030204" pitchFamily="34" charset="0"/>
                        </a:rPr>
                        <a:t>Region VIII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551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363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65.88%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34.12%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99,772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845920988"/>
                  </a:ext>
                </a:extLst>
              </a:tr>
              <a:tr h="218227">
                <a:tc>
                  <a:txBody>
                    <a:bodyPr/>
                    <a:lstStyle/>
                    <a:p>
                      <a:pPr algn="l" fontAlgn="b"/>
                      <a:r>
                        <a:rPr lang="en-PH" sz="1400" b="0" i="0" u="none" strike="noStrike">
                          <a:solidFill>
                            <a:srgbClr val="000000"/>
                          </a:solidFill>
                          <a:effectLst/>
                          <a:latin typeface="Calibri" panose="020F0502020204030204" pitchFamily="34" charset="0"/>
                        </a:rPr>
                        <a:t>Region IX</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413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247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59.81%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166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40.19%</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54,703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500023309"/>
                  </a:ext>
                </a:extLst>
              </a:tr>
              <a:tr h="218227">
                <a:tc>
                  <a:txBody>
                    <a:bodyPr/>
                    <a:lstStyle/>
                    <a:p>
                      <a:pPr algn="l" fontAlgn="b"/>
                      <a:r>
                        <a:rPr lang="en-PH" sz="1400" b="0" i="0" u="none" strike="noStrike">
                          <a:solidFill>
                            <a:srgbClr val="000000"/>
                          </a:solidFill>
                          <a:effectLst/>
                          <a:latin typeface="Calibri" panose="020F0502020204030204" pitchFamily="34" charset="0"/>
                        </a:rPr>
                        <a:t>Region X</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458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59.17%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40.83%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84,544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88107211"/>
                  </a:ext>
                </a:extLst>
              </a:tr>
              <a:tr h="218227">
                <a:tc>
                  <a:txBody>
                    <a:bodyPr/>
                    <a:lstStyle/>
                    <a:p>
                      <a:pPr algn="l" fontAlgn="b"/>
                      <a:r>
                        <a:rPr lang="en-PH" sz="1400" b="0" i="0" u="none" strike="noStrike">
                          <a:solidFill>
                            <a:srgbClr val="000000"/>
                          </a:solidFill>
                          <a:effectLst/>
                          <a:latin typeface="Calibri" panose="020F0502020204030204" pitchFamily="34" charset="0"/>
                        </a:rPr>
                        <a:t>Region XI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441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58.28%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41.72%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81,327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62300461"/>
                  </a:ext>
                </a:extLst>
              </a:tr>
              <a:tr h="218227">
                <a:tc>
                  <a:txBody>
                    <a:bodyPr/>
                    <a:lstStyle/>
                    <a:p>
                      <a:pPr algn="l" fontAlgn="b"/>
                      <a:r>
                        <a:rPr lang="en-PH" sz="1400" b="0" i="0" u="none" strike="noStrike">
                          <a:solidFill>
                            <a:srgbClr val="000000"/>
                          </a:solidFill>
                          <a:effectLst/>
                          <a:latin typeface="Calibri" panose="020F0502020204030204" pitchFamily="34" charset="0"/>
                        </a:rPr>
                        <a:t>Region XII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570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391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68.60%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179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31.40%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105,801</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843358501"/>
                  </a:ext>
                </a:extLst>
              </a:tr>
              <a:tr h="218227">
                <a:tc>
                  <a:txBody>
                    <a:bodyPr/>
                    <a:lstStyle/>
                    <a:p>
                      <a:pPr algn="l" fontAlgn="b"/>
                      <a:r>
                        <a:rPr lang="en-PH" sz="1400" b="0" i="0" u="none" strike="noStrike">
                          <a:solidFill>
                            <a:srgbClr val="000000"/>
                          </a:solidFill>
                          <a:effectLst/>
                          <a:latin typeface="Calibri" panose="020F0502020204030204" pitchFamily="34" charset="0"/>
                        </a:rPr>
                        <a:t>CARAGA</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426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70.42%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126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29.58%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72,127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4152653"/>
                  </a:ext>
                </a:extLst>
              </a:tr>
              <a:tr h="218227">
                <a:tc>
                  <a:txBody>
                    <a:bodyPr/>
                    <a:lstStyle/>
                    <a:p>
                      <a:pPr algn="l" fontAlgn="b"/>
                      <a:r>
                        <a:rPr lang="en-PH" sz="1400" b="0" i="0" u="none" strike="noStrike">
                          <a:solidFill>
                            <a:srgbClr val="000000"/>
                          </a:solidFill>
                          <a:effectLst/>
                          <a:latin typeface="Calibri" panose="020F0502020204030204" pitchFamily="34" charset="0"/>
                        </a:rPr>
                        <a:t>ARMM</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139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45.42%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167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54.58%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27,029</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052702550"/>
                  </a:ext>
                </a:extLst>
              </a:tr>
              <a:tr h="218227">
                <a:tc>
                  <a:txBody>
                    <a:bodyPr/>
                    <a:lstStyle/>
                    <a:p>
                      <a:pPr algn="l" fontAlgn="b"/>
                      <a:r>
                        <a:rPr lang="en-PH" sz="1400" b="0" i="0" u="none" strike="noStrike">
                          <a:solidFill>
                            <a:srgbClr val="000000"/>
                          </a:solidFill>
                          <a:effectLst/>
                          <a:latin typeface="Calibri" panose="020F0502020204030204" pitchFamily="34" charset="0"/>
                        </a:rPr>
                        <a:t>CAR</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90.26%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9.74%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73,767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675566680"/>
                  </a:ext>
                </a:extLst>
              </a:tr>
              <a:tr h="218227">
                <a:tc>
                  <a:txBody>
                    <a:bodyPr/>
                    <a:lstStyle/>
                    <a:p>
                      <a:pPr algn="l" fontAlgn="b"/>
                      <a:r>
                        <a:rPr lang="en-PH" sz="1400" b="0" i="0" u="none" strike="noStrike">
                          <a:solidFill>
                            <a:srgbClr val="000000"/>
                          </a:solidFill>
                          <a:effectLst/>
                          <a:latin typeface="Calibri" panose="020F0502020204030204" pitchFamily="34" charset="0"/>
                        </a:rPr>
                        <a:t>NCR</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200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73.53%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26.47%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403,144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054030124"/>
                  </a:ext>
                </a:extLst>
              </a:tr>
              <a:tr h="218227">
                <a:tc>
                  <a:txBody>
                    <a:bodyPr/>
                    <a:lstStyle/>
                    <a:p>
                      <a:pPr algn="l" fontAlgn="b"/>
                      <a:r>
                        <a:rPr lang="en-PH" sz="1400" b="1" i="0" u="none" strike="noStrike">
                          <a:solidFill>
                            <a:srgbClr val="000000"/>
                          </a:solidFill>
                          <a:effectLst/>
                          <a:latin typeface="Calibri" panose="020F0502020204030204" pitchFamily="34" charset="0"/>
                        </a:rPr>
                        <a:t>Grand Total</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8,893</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6,082</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68.39%</a:t>
                      </a: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2811</a:t>
                      </a: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31.61%</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2,081,930</a:t>
                      </a:r>
                      <a:endParaRPr lang="en-PH"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2069012"/>
                  </a:ext>
                </a:extLst>
              </a:tr>
            </a:tbl>
          </a:graphicData>
        </a:graphic>
      </p:graphicFrame>
      <p:sp>
        <p:nvSpPr>
          <p:cNvPr id="9" name="TextBox 8"/>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13596374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3600" dirty="0" smtClean="0">
                <a:solidFill>
                  <a:schemeClr val="bg1"/>
                </a:solidFill>
              </a:rPr>
              <a:t>Number of Schools Based on Classroom</a:t>
            </a:r>
            <a:endParaRPr lang="en-PH" sz="3600" dirty="0">
              <a:solidFill>
                <a:schemeClr val="bg1"/>
              </a:solidFill>
            </a:endParaRPr>
          </a:p>
        </p:txBody>
      </p:sp>
      <p:sp>
        <p:nvSpPr>
          <p:cNvPr id="4" name="Slide Number Placeholder 3"/>
          <p:cNvSpPr>
            <a:spLocks noGrp="1"/>
          </p:cNvSpPr>
          <p:nvPr>
            <p:ph type="sldNum" sz="quarter" idx="12"/>
          </p:nvPr>
        </p:nvSpPr>
        <p:spPr>
          <a:xfrm>
            <a:off x="6781800" y="6530368"/>
            <a:ext cx="2362200" cy="365125"/>
          </a:xfrm>
        </p:spPr>
        <p:txBody>
          <a:bodyPr/>
          <a:lstStyle/>
          <a:p>
            <a:fld id="{0EE4D38F-7355-794E-AC76-FB188C8AB5FE}" type="slidenum">
              <a:rPr lang="en-US" smtClean="0"/>
              <a:pPr/>
              <a:t>31</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340039968"/>
              </p:ext>
            </p:extLst>
          </p:nvPr>
        </p:nvGraphicFramePr>
        <p:xfrm>
          <a:off x="114300" y="952613"/>
          <a:ext cx="8829675" cy="494847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33324249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49249"/>
          </a:xfrm>
        </p:spPr>
        <p:txBody>
          <a:bodyPr>
            <a:normAutofit/>
          </a:bodyPr>
          <a:lstStyle/>
          <a:p>
            <a:r>
              <a:rPr lang="en-PH" sz="3900" dirty="0" smtClean="0">
                <a:solidFill>
                  <a:schemeClr val="bg1"/>
                </a:solidFill>
              </a:rPr>
              <a:t>Percentage </a:t>
            </a:r>
            <a:r>
              <a:rPr lang="en-PH" sz="3900" dirty="0">
                <a:solidFill>
                  <a:schemeClr val="bg1"/>
                </a:solidFill>
              </a:rPr>
              <a:t>of Schools Based on Classroom</a:t>
            </a:r>
            <a:endParaRPr lang="en-PH" sz="39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32</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969431559"/>
              </p:ext>
            </p:extLst>
          </p:nvPr>
        </p:nvGraphicFramePr>
        <p:xfrm>
          <a:off x="85725" y="978653"/>
          <a:ext cx="8991600" cy="492243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1117005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Number of Learners </a:t>
            </a:r>
            <a:r>
              <a:rPr lang="en-US" sz="3600" dirty="0" smtClean="0">
                <a:solidFill>
                  <a:schemeClr val="bg1"/>
                </a:solidFill>
              </a:rPr>
              <a:t>that can be accommodated </a:t>
            </a:r>
            <a:r>
              <a:rPr lang="en-US" sz="3600" dirty="0">
                <a:solidFill>
                  <a:schemeClr val="bg1"/>
                </a:solidFill>
              </a:rPr>
              <a:t>based on </a:t>
            </a:r>
            <a:r>
              <a:rPr lang="en-US" sz="3600" dirty="0" smtClean="0">
                <a:solidFill>
                  <a:schemeClr val="bg1"/>
                </a:solidFill>
              </a:rPr>
              <a:t>Classroom</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33</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380966020"/>
              </p:ext>
            </p:extLst>
          </p:nvPr>
        </p:nvGraphicFramePr>
        <p:xfrm>
          <a:off x="171449" y="949251"/>
          <a:ext cx="8848725" cy="495183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872844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2000" dirty="0">
                <a:solidFill>
                  <a:schemeClr val="bg1"/>
                </a:solidFill>
              </a:rPr>
              <a:t>Top 10 </a:t>
            </a:r>
            <a:r>
              <a:rPr lang="en-US" sz="2000" dirty="0" smtClean="0">
                <a:solidFill>
                  <a:schemeClr val="bg1"/>
                </a:solidFill>
              </a:rPr>
              <a:t>Junior High </a:t>
            </a:r>
            <a:r>
              <a:rPr lang="en-US" sz="2000" dirty="0">
                <a:solidFill>
                  <a:schemeClr val="bg1"/>
                </a:solidFill>
              </a:rPr>
              <a:t>Schools with high capacity to accommodate new learners</a:t>
            </a:r>
            <a:br>
              <a:rPr lang="en-US" sz="2000" dirty="0">
                <a:solidFill>
                  <a:schemeClr val="bg1"/>
                </a:solidFill>
              </a:rPr>
            </a:br>
            <a:r>
              <a:rPr lang="en-US" sz="2000" dirty="0">
                <a:solidFill>
                  <a:schemeClr val="bg1"/>
                </a:solidFill>
              </a:rPr>
              <a:t>Based on </a:t>
            </a:r>
            <a:r>
              <a:rPr lang="en-US" sz="2000" dirty="0" smtClean="0">
                <a:solidFill>
                  <a:schemeClr val="bg1"/>
                </a:solidFill>
              </a:rPr>
              <a:t>Classroom</a:t>
            </a:r>
            <a:endParaRPr lang="en-PH" sz="20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34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84009008"/>
              </p:ext>
            </p:extLst>
          </p:nvPr>
        </p:nvGraphicFramePr>
        <p:xfrm>
          <a:off x="143691" y="1044938"/>
          <a:ext cx="8830489" cy="4906117"/>
        </p:xfrm>
        <a:graphic>
          <a:graphicData uri="http://schemas.openxmlformats.org/drawingml/2006/table">
            <a:tbl>
              <a:tblPr firstRow="1" bandRow="1">
                <a:tableStyleId>{5C22544A-7EE6-4342-B048-85BDC9FD1C3A}</a:tableStyleId>
              </a:tblPr>
              <a:tblGrid>
                <a:gridCol w="2218509">
                  <a:extLst>
                    <a:ext uri="{9D8B030D-6E8A-4147-A177-3AD203B41FA5}">
                      <a16:colId xmlns:a16="http://schemas.microsoft.com/office/drawing/2014/main" xmlns="" val="20000"/>
                    </a:ext>
                  </a:extLst>
                </a:gridCol>
                <a:gridCol w="725732">
                  <a:extLst>
                    <a:ext uri="{9D8B030D-6E8A-4147-A177-3AD203B41FA5}">
                      <a16:colId xmlns:a16="http://schemas.microsoft.com/office/drawing/2014/main" xmlns="" val="1620687599"/>
                    </a:ext>
                  </a:extLst>
                </a:gridCol>
                <a:gridCol w="1469885">
                  <a:extLst>
                    <a:ext uri="{9D8B030D-6E8A-4147-A177-3AD203B41FA5}">
                      <a16:colId xmlns:a16="http://schemas.microsoft.com/office/drawing/2014/main" xmlns="" val="20001"/>
                    </a:ext>
                  </a:extLst>
                </a:gridCol>
                <a:gridCol w="1472121">
                  <a:extLst>
                    <a:ext uri="{9D8B030D-6E8A-4147-A177-3AD203B41FA5}">
                      <a16:colId xmlns:a16="http://schemas.microsoft.com/office/drawing/2014/main" xmlns="" val="20002"/>
                    </a:ext>
                  </a:extLst>
                </a:gridCol>
                <a:gridCol w="1472121">
                  <a:extLst>
                    <a:ext uri="{9D8B030D-6E8A-4147-A177-3AD203B41FA5}">
                      <a16:colId xmlns:a16="http://schemas.microsoft.com/office/drawing/2014/main" xmlns="" val="20003"/>
                    </a:ext>
                  </a:extLst>
                </a:gridCol>
                <a:gridCol w="1472121">
                  <a:extLst>
                    <a:ext uri="{9D8B030D-6E8A-4147-A177-3AD203B41FA5}">
                      <a16:colId xmlns:a16="http://schemas.microsoft.com/office/drawing/2014/main" xmlns="" val="20004"/>
                    </a:ext>
                  </a:extLst>
                </a:gridCol>
              </a:tblGrid>
              <a:tr h="715260">
                <a:tc>
                  <a:txBody>
                    <a:bodyPr/>
                    <a:lstStyle/>
                    <a:p>
                      <a:pPr algn="ctr"/>
                      <a:r>
                        <a:rPr lang="en-US" sz="1400" dirty="0" smtClean="0"/>
                        <a:t>Name of School</a:t>
                      </a:r>
                      <a:endParaRPr lang="en-US" sz="1400" dirty="0"/>
                    </a:p>
                  </a:txBody>
                  <a:tcPr anchor="ctr"/>
                </a:tc>
                <a:tc>
                  <a:txBody>
                    <a:bodyPr/>
                    <a:lstStyle/>
                    <a:p>
                      <a:pPr algn="ctr"/>
                      <a:r>
                        <a:rPr lang="en-US" sz="1400" dirty="0" smtClean="0"/>
                        <a:t>School</a:t>
                      </a:r>
                      <a:r>
                        <a:rPr lang="en-US" sz="1400" baseline="0" dirty="0" smtClean="0"/>
                        <a:t> ID</a:t>
                      </a:r>
                      <a:endParaRPr lang="en-US" sz="1400" dirty="0"/>
                    </a:p>
                  </a:txBody>
                  <a:tcPr anchor="ctr"/>
                </a:tc>
                <a:tc>
                  <a:txBody>
                    <a:bodyPr/>
                    <a:lstStyle/>
                    <a:p>
                      <a:pPr algn="ctr"/>
                      <a:r>
                        <a:rPr lang="en-US" sz="1400" dirty="0" smtClean="0"/>
                        <a:t>Division</a:t>
                      </a:r>
                      <a:endParaRPr lang="en-US" sz="1400" dirty="0"/>
                    </a:p>
                  </a:txBody>
                  <a:tcPr anchor="ctr"/>
                </a:tc>
                <a:tc>
                  <a:txBody>
                    <a:bodyPr/>
                    <a:lstStyle/>
                    <a:p>
                      <a:pPr algn="ctr"/>
                      <a:r>
                        <a:rPr lang="en-US" sz="1400" dirty="0" smtClean="0"/>
                        <a:t>Number of Enrolment</a:t>
                      </a:r>
                      <a:endParaRPr lang="en-US" sz="1400" dirty="0"/>
                    </a:p>
                  </a:txBody>
                  <a:tcPr anchor="ctr"/>
                </a:tc>
                <a:tc>
                  <a:txBody>
                    <a:bodyPr/>
                    <a:lstStyle/>
                    <a:p>
                      <a:pPr algn="ctr"/>
                      <a:r>
                        <a:rPr lang="en-US" sz="1400" dirty="0" smtClean="0"/>
                        <a:t>Number of existing Classroom</a:t>
                      </a:r>
                      <a:endParaRPr lang="en-US" sz="1400" dirty="0"/>
                    </a:p>
                  </a:txBody>
                  <a:tcPr anchor="ctr"/>
                </a:tc>
                <a:tc>
                  <a:txBody>
                    <a:bodyPr/>
                    <a:lstStyle/>
                    <a:p>
                      <a:pPr algn="ctr"/>
                      <a:r>
                        <a:rPr lang="en-US" sz="1400" dirty="0" smtClean="0"/>
                        <a:t>No. of learners that can still be accommodated</a:t>
                      </a:r>
                      <a:endParaRPr lang="en-US" sz="1400" dirty="0"/>
                    </a:p>
                  </a:txBody>
                  <a:tcPr anchor="ctr"/>
                </a:tc>
                <a:extLst>
                  <a:ext uri="{0D108BD9-81ED-4DB2-BD59-A6C34878D82A}">
                    <a16:rowId xmlns:a16="http://schemas.microsoft.com/office/drawing/2014/main" xmlns="" val="10000"/>
                  </a:ext>
                </a:extLst>
              </a:tr>
              <a:tr h="424685">
                <a:tc>
                  <a:txBody>
                    <a:bodyPr/>
                    <a:lstStyle/>
                    <a:p>
                      <a:pPr algn="l" fontAlgn="b"/>
                      <a:r>
                        <a:rPr lang="en-PH" sz="1400" b="0" i="0" u="none" strike="noStrike" dirty="0">
                          <a:solidFill>
                            <a:srgbClr val="000000"/>
                          </a:solidFill>
                          <a:effectLst/>
                          <a:latin typeface="Calibri" panose="020F0502020204030204" pitchFamily="34" charset="0"/>
                        </a:rPr>
                        <a:t>Gen. Emilio Aguinaldo National High School</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301191</a:t>
                      </a:r>
                    </a:p>
                  </a:txBody>
                  <a:tcPr marL="7620" marR="7620" marT="7620" marB="0" anchor="ctr"/>
                </a:tc>
                <a:tc>
                  <a:txBody>
                    <a:bodyPr/>
                    <a:lstStyle/>
                    <a:p>
                      <a:pPr algn="l" fontAlgn="b"/>
                      <a:r>
                        <a:rPr lang="en-PH" sz="1400" b="0" i="0" u="none" strike="noStrike" dirty="0">
                          <a:solidFill>
                            <a:srgbClr val="000000"/>
                          </a:solidFill>
                          <a:effectLst/>
                          <a:latin typeface="Calibri" panose="020F0502020204030204" pitchFamily="34" charset="0"/>
                        </a:rPr>
                        <a:t>Cavite</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1,105</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118</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4,211</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1"/>
                  </a:ext>
                </a:extLst>
              </a:tr>
              <a:tr h="372619">
                <a:tc>
                  <a:txBody>
                    <a:bodyPr/>
                    <a:lstStyle/>
                    <a:p>
                      <a:pPr algn="l" fontAlgn="b"/>
                      <a:r>
                        <a:rPr lang="en-PH" sz="1400" b="0" i="0" u="none" strike="noStrike">
                          <a:solidFill>
                            <a:srgbClr val="000000"/>
                          </a:solidFill>
                          <a:effectLst/>
                          <a:latin typeface="Calibri" panose="020F0502020204030204" pitchFamily="34" charset="0"/>
                        </a:rPr>
                        <a:t>Domingo Lacson NHS</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302705</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Bacolod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3,304</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164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4,082</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2"/>
                  </a:ext>
                </a:extLst>
              </a:tr>
              <a:tr h="372619">
                <a:tc>
                  <a:txBody>
                    <a:bodyPr/>
                    <a:lstStyle/>
                    <a:p>
                      <a:pPr algn="l" fontAlgn="b"/>
                      <a:r>
                        <a:rPr lang="en-PH" sz="1400" b="0" i="0" u="none" strike="noStrike">
                          <a:solidFill>
                            <a:srgbClr val="000000"/>
                          </a:solidFill>
                          <a:effectLst/>
                          <a:latin typeface="Calibri" panose="020F0502020204030204" pitchFamily="34" charset="0"/>
                        </a:rPr>
                        <a:t>Iloilo City NHS</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302738</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Iloilo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5,572</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214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4,072</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3"/>
                  </a:ext>
                </a:extLst>
              </a:tr>
              <a:tr h="389247">
                <a:tc>
                  <a:txBody>
                    <a:bodyPr/>
                    <a:lstStyle/>
                    <a:p>
                      <a:pPr algn="l" fontAlgn="b"/>
                      <a:r>
                        <a:rPr lang="en-PH" sz="1400" b="0" i="0" u="none" strike="noStrike">
                          <a:solidFill>
                            <a:srgbClr val="000000"/>
                          </a:solidFill>
                          <a:effectLst/>
                          <a:latin typeface="Calibri" panose="020F0502020204030204" pitchFamily="34" charset="0"/>
                        </a:rPr>
                        <a:t>F. F. Halili Nat'l. Agr'l. School</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300739</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Bulacan</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1,513</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119</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3,837</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4"/>
                  </a:ext>
                </a:extLst>
              </a:tr>
              <a:tr h="389247">
                <a:tc>
                  <a:txBody>
                    <a:bodyPr/>
                    <a:lstStyle/>
                    <a:p>
                      <a:pPr algn="l" fontAlgn="b"/>
                      <a:r>
                        <a:rPr lang="en-PH" sz="1400" b="0" i="0" u="none" strike="noStrike">
                          <a:solidFill>
                            <a:srgbClr val="000000"/>
                          </a:solidFill>
                          <a:effectLst/>
                          <a:latin typeface="Calibri" panose="020F0502020204030204" pitchFamily="34" charset="0"/>
                        </a:rPr>
                        <a:t>Bata National High School</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302703</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Bacolod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2,270</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132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3,684</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5"/>
                  </a:ext>
                </a:extLst>
              </a:tr>
              <a:tr h="372619">
                <a:tc>
                  <a:txBody>
                    <a:bodyPr/>
                    <a:lstStyle/>
                    <a:p>
                      <a:pPr algn="l" fontAlgn="b"/>
                      <a:r>
                        <a:rPr lang="en-PH" sz="1400" b="0" i="0" u="none" strike="noStrike">
                          <a:solidFill>
                            <a:srgbClr val="000000"/>
                          </a:solidFill>
                          <a:effectLst/>
                          <a:latin typeface="Calibri" panose="020F0502020204030204" pitchFamily="34" charset="0"/>
                        </a:rPr>
                        <a:t>City of Olongapo NHS</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301051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Olongapo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4,706</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181</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3,439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6"/>
                  </a:ext>
                </a:extLst>
              </a:tr>
              <a:tr h="633303">
                <a:tc>
                  <a:txBody>
                    <a:bodyPr/>
                    <a:lstStyle/>
                    <a:p>
                      <a:pPr algn="l" fontAlgn="b"/>
                      <a:r>
                        <a:rPr lang="en-PH" sz="1400" b="0" i="0" u="none" strike="noStrike">
                          <a:solidFill>
                            <a:srgbClr val="000000"/>
                          </a:solidFill>
                          <a:effectLst/>
                          <a:latin typeface="Calibri" panose="020F0502020204030204" pitchFamily="34" charset="0"/>
                        </a:rPr>
                        <a:t>San Jose City National High School (formerly Constancio Padilla National High School)</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300800</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San Jose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4,917</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174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2,915</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7"/>
                  </a:ext>
                </a:extLst>
              </a:tr>
              <a:tr h="389247">
                <a:tc>
                  <a:txBody>
                    <a:bodyPr/>
                    <a:lstStyle/>
                    <a:p>
                      <a:pPr algn="l" fontAlgn="b"/>
                      <a:r>
                        <a:rPr lang="en-PH" sz="1400" b="0" i="0" u="none" strike="noStrike">
                          <a:solidFill>
                            <a:srgbClr val="000000"/>
                          </a:solidFill>
                          <a:effectLst/>
                          <a:latin typeface="Calibri" panose="020F0502020204030204" pitchFamily="34" charset="0"/>
                        </a:rPr>
                        <a:t>Antique NS</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302341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Antique</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5,157</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178</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2,854</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8"/>
                  </a:ext>
                </a:extLst>
              </a:tr>
              <a:tr h="372619">
                <a:tc>
                  <a:txBody>
                    <a:bodyPr/>
                    <a:lstStyle/>
                    <a:p>
                      <a:pPr algn="l" fontAlgn="b"/>
                      <a:r>
                        <a:rPr lang="en-PH" sz="1400" b="0" i="0" u="none" strike="noStrike">
                          <a:solidFill>
                            <a:srgbClr val="000000"/>
                          </a:solidFill>
                          <a:effectLst/>
                          <a:latin typeface="Calibri" panose="020F0502020204030204" pitchFamily="34" charset="0"/>
                        </a:rPr>
                        <a:t>Batangas National High School</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301472</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Batangas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6,751</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209</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2,654</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9"/>
                  </a:ext>
                </a:extLst>
              </a:tr>
              <a:tr h="424685">
                <a:tc>
                  <a:txBody>
                    <a:bodyPr/>
                    <a:lstStyle/>
                    <a:p>
                      <a:pPr algn="l" fontAlgn="b"/>
                      <a:r>
                        <a:rPr lang="en-PH" sz="1400" b="0" i="0" u="none" strike="noStrike" dirty="0" err="1">
                          <a:solidFill>
                            <a:srgbClr val="000000"/>
                          </a:solidFill>
                          <a:effectLst/>
                          <a:latin typeface="Calibri" panose="020F0502020204030204" pitchFamily="34" charset="0"/>
                        </a:rPr>
                        <a:t>Ilocos</a:t>
                      </a:r>
                      <a:r>
                        <a:rPr lang="en-PH" sz="1400" b="0" i="0" u="none" strike="noStrike" dirty="0">
                          <a:solidFill>
                            <a:srgbClr val="000000"/>
                          </a:solidFill>
                          <a:effectLst/>
                          <a:latin typeface="Calibri" panose="020F0502020204030204" pitchFamily="34" charset="0"/>
                        </a:rPr>
                        <a:t> Norte College of Arts &amp; Trades</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300373</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Laoag</a:t>
                      </a:r>
                      <a:r>
                        <a:rPr lang="en-PH" sz="1400" b="0" i="0" u="none" strike="noStrike" dirty="0">
                          <a:solidFill>
                            <a:srgbClr val="000000"/>
                          </a:solidFill>
                          <a:effectLst/>
                          <a:latin typeface="Calibri" panose="020F0502020204030204" pitchFamily="34" charset="0"/>
                        </a:rPr>
                        <a:t>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2,582</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116</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2,651</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10"/>
                  </a:ext>
                </a:extLst>
              </a:tr>
            </a:tbl>
          </a:graphicData>
        </a:graphic>
      </p:graphicFrame>
      <p:sp>
        <p:nvSpPr>
          <p:cNvPr id="7" name="TextBox 6"/>
          <p:cNvSpPr txBox="1"/>
          <p:nvPr/>
        </p:nvSpPr>
        <p:spPr>
          <a:xfrm>
            <a:off x="0" y="5892776"/>
            <a:ext cx="9058276"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proportion of Enrollment by level</a:t>
            </a:r>
          </a:p>
          <a:p>
            <a:r>
              <a:rPr lang="en-PH" sz="1300" b="1" dirty="0" smtClean="0">
                <a:solidFill>
                  <a:srgbClr val="FF0000"/>
                </a:solidFill>
              </a:rPr>
              <a:t>          - </a:t>
            </a:r>
            <a:r>
              <a:rPr lang="en-PH" sz="1300" b="1" dirty="0">
                <a:solidFill>
                  <a:srgbClr val="FF0000"/>
                </a:solidFill>
              </a:rPr>
              <a:t>NCR is excluded in the Top 10 Schools with the high capacity to accommodate learners </a:t>
            </a:r>
            <a:r>
              <a:rPr lang="en-PH" sz="1300" b="1" dirty="0" smtClean="0">
                <a:solidFill>
                  <a:srgbClr val="FF0000"/>
                </a:solidFill>
              </a:rPr>
              <a:t>because it is based on 2 shifts</a:t>
            </a:r>
          </a:p>
        </p:txBody>
      </p:sp>
    </p:spTree>
    <p:extLst>
      <p:ext uri="{BB962C8B-B14F-4D97-AF65-F5344CB8AC3E}">
        <p14:creationId xmlns:p14="http://schemas.microsoft.com/office/powerpoint/2010/main" val="33501586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SENIOR HIGH SCHOOL</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EE4D38F-7355-794E-AC76-FB188C8AB5FE}" type="slidenum">
              <a:rPr lang="en-US" smtClean="0"/>
              <a:pPr/>
              <a:t>35</a:t>
            </a:fld>
            <a:endParaRPr lang="en-US" dirty="0"/>
          </a:p>
        </p:txBody>
      </p:sp>
    </p:spTree>
    <p:extLst>
      <p:ext uri="{BB962C8B-B14F-4D97-AF65-F5344CB8AC3E}">
        <p14:creationId xmlns:p14="http://schemas.microsoft.com/office/powerpoint/2010/main" val="4064586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bg1"/>
                </a:solidFill>
              </a:rPr>
              <a:t>Absorptive Capacity of Public </a:t>
            </a:r>
            <a:r>
              <a:rPr lang="en-US" sz="2800" dirty="0" smtClean="0">
                <a:solidFill>
                  <a:schemeClr val="bg1"/>
                </a:solidFill>
              </a:rPr>
              <a:t>Senior </a:t>
            </a:r>
            <a:r>
              <a:rPr lang="en-US" sz="2800" dirty="0">
                <a:solidFill>
                  <a:schemeClr val="bg1"/>
                </a:solidFill>
              </a:rPr>
              <a:t>High Schools: Based on </a:t>
            </a:r>
            <a:r>
              <a:rPr lang="en-US" sz="2800" dirty="0" smtClean="0">
                <a:solidFill>
                  <a:schemeClr val="bg1"/>
                </a:solidFill>
              </a:rPr>
              <a:t>Teachers</a:t>
            </a:r>
            <a:endParaRPr lang="en-PH" sz="28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36</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839853704"/>
              </p:ext>
            </p:extLst>
          </p:nvPr>
        </p:nvGraphicFramePr>
        <p:xfrm>
          <a:off x="295276" y="1209675"/>
          <a:ext cx="8143874" cy="4914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4014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949249"/>
          </a:xfrm>
        </p:spPr>
        <p:txBody>
          <a:bodyPr>
            <a:noAutofit/>
          </a:bodyPr>
          <a:lstStyle/>
          <a:p>
            <a:r>
              <a:rPr lang="en-US" sz="3200" dirty="0" smtClean="0">
                <a:solidFill>
                  <a:schemeClr val="bg1"/>
                </a:solidFill>
              </a:rPr>
              <a:t>Absorptive Capacity of Public Senior High Schools: Based on Teachers </a:t>
            </a:r>
            <a:endParaRPr lang="en-US" sz="3200" dirty="0">
              <a:solidFill>
                <a:schemeClr val="bg1"/>
              </a:solidFill>
            </a:endParaRPr>
          </a:p>
        </p:txBody>
      </p:sp>
      <p:sp>
        <p:nvSpPr>
          <p:cNvPr id="4" name="Slide Number Placeholder 3"/>
          <p:cNvSpPr>
            <a:spLocks noGrp="1"/>
          </p:cNvSpPr>
          <p:nvPr>
            <p:ph type="sldNum" sz="quarter" idx="12"/>
          </p:nvPr>
        </p:nvSpPr>
        <p:spPr/>
        <p:txBody>
          <a:bodyPr/>
          <a:lstStyle/>
          <a:p>
            <a:fld id="{0EE4D38F-7355-794E-AC76-FB188C8AB5FE}" type="slidenum">
              <a:rPr lang="en-US" smtClean="0"/>
              <a:pPr/>
              <a:t>37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29559902"/>
              </p:ext>
            </p:extLst>
          </p:nvPr>
        </p:nvGraphicFramePr>
        <p:xfrm>
          <a:off x="28576" y="984158"/>
          <a:ext cx="9048746" cy="5500483"/>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xmlns="" val="1116149126"/>
                    </a:ext>
                  </a:extLst>
                </a:gridCol>
                <a:gridCol w="923925">
                  <a:extLst>
                    <a:ext uri="{9D8B030D-6E8A-4147-A177-3AD203B41FA5}">
                      <a16:colId xmlns:a16="http://schemas.microsoft.com/office/drawing/2014/main" xmlns="" val="3343141848"/>
                    </a:ext>
                  </a:extLst>
                </a:gridCol>
                <a:gridCol w="1362075">
                  <a:extLst>
                    <a:ext uri="{9D8B030D-6E8A-4147-A177-3AD203B41FA5}">
                      <a16:colId xmlns:a16="http://schemas.microsoft.com/office/drawing/2014/main" xmlns="" val="789329017"/>
                    </a:ext>
                  </a:extLst>
                </a:gridCol>
                <a:gridCol w="1638300">
                  <a:extLst>
                    <a:ext uri="{9D8B030D-6E8A-4147-A177-3AD203B41FA5}">
                      <a16:colId xmlns:a16="http://schemas.microsoft.com/office/drawing/2014/main" xmlns="" val="1489852499"/>
                    </a:ext>
                  </a:extLst>
                </a:gridCol>
                <a:gridCol w="1362075">
                  <a:extLst>
                    <a:ext uri="{9D8B030D-6E8A-4147-A177-3AD203B41FA5}">
                      <a16:colId xmlns:a16="http://schemas.microsoft.com/office/drawing/2014/main" xmlns="" val="1338711523"/>
                    </a:ext>
                  </a:extLst>
                </a:gridCol>
                <a:gridCol w="1362075">
                  <a:extLst>
                    <a:ext uri="{9D8B030D-6E8A-4147-A177-3AD203B41FA5}">
                      <a16:colId xmlns:a16="http://schemas.microsoft.com/office/drawing/2014/main" xmlns="" val="1367784286"/>
                    </a:ext>
                  </a:extLst>
                </a:gridCol>
                <a:gridCol w="1485897">
                  <a:extLst>
                    <a:ext uri="{9D8B030D-6E8A-4147-A177-3AD203B41FA5}">
                      <a16:colId xmlns:a16="http://schemas.microsoft.com/office/drawing/2014/main" xmlns="" val="1928641034"/>
                    </a:ext>
                  </a:extLst>
                </a:gridCol>
              </a:tblGrid>
              <a:tr h="765417">
                <a:tc rowSpan="2">
                  <a:txBody>
                    <a:bodyPr/>
                    <a:lstStyle/>
                    <a:p>
                      <a:pPr algn="ctr"/>
                      <a:r>
                        <a:rPr lang="en-PH" sz="1400" dirty="0" smtClean="0"/>
                        <a:t>Region</a:t>
                      </a:r>
                      <a:endParaRPr lang="en-PH" sz="1400" dirty="0"/>
                    </a:p>
                  </a:txBody>
                  <a:tcPr anchor="ctr"/>
                </a:tc>
                <a:tc rowSpan="2">
                  <a:txBody>
                    <a:bodyPr/>
                    <a:lstStyle/>
                    <a:p>
                      <a:pPr algn="ctr"/>
                      <a:r>
                        <a:rPr lang="en-PH" sz="1400" dirty="0" smtClean="0"/>
                        <a:t>Number</a:t>
                      </a:r>
                      <a:r>
                        <a:rPr lang="en-PH" sz="1400" baseline="0" dirty="0" smtClean="0"/>
                        <a:t> of Schools</a:t>
                      </a:r>
                      <a:endParaRPr lang="en-PH" sz="1400" dirty="0"/>
                    </a:p>
                  </a:txBody>
                  <a:tcPr anchor="ctr"/>
                </a:tc>
                <a:tc gridSpan="2">
                  <a:txBody>
                    <a:bodyPr/>
                    <a:lstStyle/>
                    <a:p>
                      <a:pPr algn="ctr"/>
                      <a:r>
                        <a:rPr lang="en-PH" sz="1400" dirty="0" smtClean="0"/>
                        <a:t>Schools that Can Accommodate Learners </a:t>
                      </a:r>
                    </a:p>
                    <a:p>
                      <a:pPr algn="ctr"/>
                      <a:r>
                        <a:rPr lang="en-PH" sz="1400" dirty="0" smtClean="0"/>
                        <a:t>(Ratio &lt;= 45)</a:t>
                      </a:r>
                      <a:endParaRPr lang="en-PH" sz="1400" dirty="0"/>
                    </a:p>
                  </a:txBody>
                  <a:tcPr anchor="ctr"/>
                </a:tc>
                <a:tc hMerge="1">
                  <a:txBody>
                    <a:bodyPr/>
                    <a:lstStyle/>
                    <a:p>
                      <a:endParaRPr lang="en-PH" sz="1050" dirty="0"/>
                    </a:p>
                  </a:txBody>
                  <a:tcPr/>
                </a:tc>
                <a:tc gridSpan="2">
                  <a:txBody>
                    <a:bodyPr/>
                    <a:lstStyle/>
                    <a:p>
                      <a:pPr algn="ctr"/>
                      <a:r>
                        <a:rPr lang="en-PH" sz="1400" dirty="0" smtClean="0"/>
                        <a:t> Schools that Can No Longer Accommodate Learners </a:t>
                      </a:r>
                    </a:p>
                    <a:p>
                      <a:pPr algn="ctr"/>
                      <a:r>
                        <a:rPr lang="en-PH" sz="1400" dirty="0" smtClean="0"/>
                        <a:t>(Ratio &gt;</a:t>
                      </a:r>
                      <a:r>
                        <a:rPr lang="en-PH" sz="1400" baseline="0" dirty="0" smtClean="0"/>
                        <a:t> </a:t>
                      </a:r>
                      <a:r>
                        <a:rPr lang="en-PH" sz="1400" dirty="0" smtClean="0"/>
                        <a:t>45)</a:t>
                      </a:r>
                      <a:endParaRPr lang="en-PH" sz="1400" dirty="0"/>
                    </a:p>
                  </a:txBody>
                  <a:tcPr anchor="ctr"/>
                </a:tc>
                <a:tc hMerge="1">
                  <a:txBody>
                    <a:bodyPr/>
                    <a:lstStyle/>
                    <a:p>
                      <a:endParaRPr lang="en-PH" sz="1050" dirty="0"/>
                    </a:p>
                  </a:txBody>
                  <a:tcPr/>
                </a:tc>
                <a:tc rowSpan="2">
                  <a:txBody>
                    <a:bodyPr/>
                    <a:lstStyle/>
                    <a:p>
                      <a:pPr algn="ctr"/>
                      <a:r>
                        <a:rPr lang="en-PH" sz="1400" dirty="0" smtClean="0"/>
                        <a:t>No. of Learners that Can be Accommodated </a:t>
                      </a:r>
                      <a:endParaRPr lang="en-PH" sz="1400" dirty="0"/>
                    </a:p>
                  </a:txBody>
                  <a:tcPr anchor="ctr"/>
                </a:tc>
                <a:extLst>
                  <a:ext uri="{0D108BD9-81ED-4DB2-BD59-A6C34878D82A}">
                    <a16:rowId xmlns:a16="http://schemas.microsoft.com/office/drawing/2014/main" xmlns="" val="2445106136"/>
                  </a:ext>
                </a:extLst>
              </a:tr>
              <a:tr h="249214">
                <a:tc vMerge="1">
                  <a:txBody>
                    <a:bodyPr/>
                    <a:lstStyle/>
                    <a:p>
                      <a:endParaRPr lang="en-PH" sz="1050" dirty="0"/>
                    </a:p>
                  </a:txBody>
                  <a:tcPr/>
                </a:tc>
                <a:tc vMerge="1">
                  <a:txBody>
                    <a:bodyPr/>
                    <a:lstStyle/>
                    <a:p>
                      <a:endParaRPr lang="en-PH" sz="1050" dirty="0"/>
                    </a:p>
                  </a:txBody>
                  <a:tcPr/>
                </a:tc>
                <a:tc>
                  <a:txBody>
                    <a:bodyPr/>
                    <a:lstStyle/>
                    <a:p>
                      <a:pPr algn="ctr" fontAlgn="ctr"/>
                      <a:r>
                        <a:rPr lang="en-PH" sz="1100" b="1" i="0" u="none" strike="noStrike" dirty="0">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Percentage (%)</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dirty="0">
                          <a:solidFill>
                            <a:srgbClr val="000000"/>
                          </a:solidFill>
                          <a:effectLst/>
                          <a:latin typeface="Calibri" panose="020F0502020204030204" pitchFamily="34" charset="0"/>
                        </a:rPr>
                        <a:t>Percentage (%)</a:t>
                      </a:r>
                    </a:p>
                  </a:txBody>
                  <a:tcPr marL="7620" marR="7620" marT="7620" marB="0" anchor="ctr"/>
                </a:tc>
                <a:tc vMerge="1">
                  <a:txBody>
                    <a:bodyPr/>
                    <a:lstStyle/>
                    <a:p>
                      <a:endParaRPr lang="en-PH" sz="1050" dirty="0"/>
                    </a:p>
                  </a:txBody>
                  <a:tcPr/>
                </a:tc>
                <a:extLst>
                  <a:ext uri="{0D108BD9-81ED-4DB2-BD59-A6C34878D82A}">
                    <a16:rowId xmlns:a16="http://schemas.microsoft.com/office/drawing/2014/main" xmlns="" val="3843414391"/>
                  </a:ext>
                </a:extLst>
              </a:tr>
              <a:tr h="249214">
                <a:tc>
                  <a:txBody>
                    <a:bodyPr/>
                    <a:lstStyle/>
                    <a:p>
                      <a:pPr algn="l" fontAlgn="b"/>
                      <a:r>
                        <a:rPr lang="en-PH" sz="1400" b="0" i="0" u="none" strike="noStrike" dirty="0">
                          <a:solidFill>
                            <a:srgbClr val="000000"/>
                          </a:solidFill>
                          <a:effectLst/>
                          <a:latin typeface="Calibri" panose="020F0502020204030204" pitchFamily="34" charset="0"/>
                        </a:rPr>
                        <a:t>Region I</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519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465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89.60%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10.40%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78,549</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10288806"/>
                  </a:ext>
                </a:extLst>
              </a:tr>
              <a:tr h="249214">
                <a:tc>
                  <a:txBody>
                    <a:bodyPr/>
                    <a:lstStyle/>
                    <a:p>
                      <a:pPr algn="l" fontAlgn="b"/>
                      <a:r>
                        <a:rPr lang="en-PH" sz="1400" b="0" i="0" u="none" strike="noStrike">
                          <a:solidFill>
                            <a:srgbClr val="000000"/>
                          </a:solidFill>
                          <a:effectLst/>
                          <a:latin typeface="Calibri" panose="020F0502020204030204" pitchFamily="34" charset="0"/>
                        </a:rPr>
                        <a:t>Region 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85.85%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14.15%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56,390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611947547"/>
                  </a:ext>
                </a:extLst>
              </a:tr>
              <a:tr h="249214">
                <a:tc>
                  <a:txBody>
                    <a:bodyPr/>
                    <a:lstStyle/>
                    <a:p>
                      <a:pPr algn="l" fontAlgn="b"/>
                      <a:r>
                        <a:rPr lang="en-PH" sz="1400" b="0" i="0" u="none" strike="noStrike">
                          <a:solidFill>
                            <a:srgbClr val="000000"/>
                          </a:solidFill>
                          <a:effectLst/>
                          <a:latin typeface="Calibri" panose="020F0502020204030204" pitchFamily="34" charset="0"/>
                        </a:rPr>
                        <a:t>Region III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548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500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91.24%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8.76%</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123,496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729995753"/>
                  </a:ext>
                </a:extLst>
              </a:tr>
              <a:tr h="249214">
                <a:tc>
                  <a:txBody>
                    <a:bodyPr/>
                    <a:lstStyle/>
                    <a:p>
                      <a:pPr algn="l" fontAlgn="b"/>
                      <a:r>
                        <a:rPr lang="en-PH" sz="1400" b="0" i="0" u="none" strike="noStrike">
                          <a:solidFill>
                            <a:srgbClr val="000000"/>
                          </a:solidFill>
                          <a:effectLst/>
                          <a:latin typeface="Calibri" panose="020F0502020204030204" pitchFamily="34" charset="0"/>
                        </a:rPr>
                        <a:t>Region IV-A</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477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420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88.05%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11.95%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110,040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79249954"/>
                  </a:ext>
                </a:extLst>
              </a:tr>
              <a:tr h="249214">
                <a:tc>
                  <a:txBody>
                    <a:bodyPr/>
                    <a:lstStyle/>
                    <a:p>
                      <a:pPr algn="l" fontAlgn="b"/>
                      <a:r>
                        <a:rPr lang="en-PH" sz="1400" b="0" i="0" u="none" strike="noStrike">
                          <a:solidFill>
                            <a:srgbClr val="000000"/>
                          </a:solidFill>
                          <a:effectLst/>
                          <a:latin typeface="Calibri" panose="020F0502020204030204" pitchFamily="34" charset="0"/>
                        </a:rPr>
                        <a:t>Region IV-B</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229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89.45%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10.55%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49,596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956180654"/>
                  </a:ext>
                </a:extLst>
              </a:tr>
              <a:tr h="249214">
                <a:tc>
                  <a:txBody>
                    <a:bodyPr/>
                    <a:lstStyle/>
                    <a:p>
                      <a:pPr algn="l" fontAlgn="b"/>
                      <a:r>
                        <a:rPr lang="en-PH" sz="1400" b="0" i="0" u="none" strike="noStrike">
                          <a:solidFill>
                            <a:srgbClr val="000000"/>
                          </a:solidFill>
                          <a:effectLst/>
                          <a:latin typeface="Calibri" panose="020F0502020204030204" pitchFamily="34" charset="0"/>
                        </a:rPr>
                        <a:t>Region V</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652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536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82.21%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17.79%</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79,437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79334835"/>
                  </a:ext>
                </a:extLst>
              </a:tr>
              <a:tr h="249214">
                <a:tc>
                  <a:txBody>
                    <a:bodyPr/>
                    <a:lstStyle/>
                    <a:p>
                      <a:pPr algn="l" fontAlgn="b"/>
                      <a:r>
                        <a:rPr lang="en-PH" sz="1400" b="0" i="0" u="none" strike="noStrike">
                          <a:solidFill>
                            <a:srgbClr val="000000"/>
                          </a:solidFill>
                          <a:effectLst/>
                          <a:latin typeface="Calibri" panose="020F0502020204030204" pitchFamily="34" charset="0"/>
                        </a:rPr>
                        <a:t>Region VI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617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500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81.04%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18.96%</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105,003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186652908"/>
                  </a:ext>
                </a:extLst>
              </a:tr>
              <a:tr h="249214">
                <a:tc>
                  <a:txBody>
                    <a:bodyPr/>
                    <a:lstStyle/>
                    <a:p>
                      <a:pPr algn="l" fontAlgn="b"/>
                      <a:r>
                        <a:rPr lang="en-PH" sz="1400" b="0" i="0" u="none" strike="noStrike">
                          <a:solidFill>
                            <a:srgbClr val="000000"/>
                          </a:solidFill>
                          <a:effectLst/>
                          <a:latin typeface="Calibri" panose="020F0502020204030204" pitchFamily="34" charset="0"/>
                        </a:rPr>
                        <a:t>Region VII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727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475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65.34%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34.66%</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63,297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974787573"/>
                  </a:ext>
                </a:extLst>
              </a:tr>
              <a:tr h="249214">
                <a:tc>
                  <a:txBody>
                    <a:bodyPr/>
                    <a:lstStyle/>
                    <a:p>
                      <a:pPr algn="l" fontAlgn="b"/>
                      <a:r>
                        <a:rPr lang="en-PH" sz="1400" b="0" i="0" u="none" strike="noStrike">
                          <a:solidFill>
                            <a:srgbClr val="000000"/>
                          </a:solidFill>
                          <a:effectLst/>
                          <a:latin typeface="Calibri" panose="020F0502020204030204" pitchFamily="34" charset="0"/>
                        </a:rPr>
                        <a:t>Region VIII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330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81.48%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18.52%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72,347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845920988"/>
                  </a:ext>
                </a:extLst>
              </a:tr>
              <a:tr h="249214">
                <a:tc>
                  <a:txBody>
                    <a:bodyPr/>
                    <a:lstStyle/>
                    <a:p>
                      <a:pPr algn="l" fontAlgn="b"/>
                      <a:r>
                        <a:rPr lang="en-PH" sz="1400" b="0" i="0" u="none" strike="noStrike">
                          <a:solidFill>
                            <a:srgbClr val="000000"/>
                          </a:solidFill>
                          <a:effectLst/>
                          <a:latin typeface="Calibri" panose="020F0502020204030204" pitchFamily="34" charset="0"/>
                        </a:rPr>
                        <a:t>Region IX</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59.35%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126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40.65%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34,660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500023309"/>
                  </a:ext>
                </a:extLst>
              </a:tr>
              <a:tr h="249214">
                <a:tc>
                  <a:txBody>
                    <a:bodyPr/>
                    <a:lstStyle/>
                    <a:p>
                      <a:pPr algn="l" fontAlgn="b"/>
                      <a:r>
                        <a:rPr lang="en-PH" sz="1400" b="0" i="0" u="none" strike="noStrike">
                          <a:solidFill>
                            <a:srgbClr val="000000"/>
                          </a:solidFill>
                          <a:effectLst/>
                          <a:latin typeface="Calibri" panose="020F0502020204030204" pitchFamily="34" charset="0"/>
                        </a:rPr>
                        <a:t>Region X</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329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248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75.38%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24.62%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44,989</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88107211"/>
                  </a:ext>
                </a:extLst>
              </a:tr>
              <a:tr h="249214">
                <a:tc>
                  <a:txBody>
                    <a:bodyPr/>
                    <a:lstStyle/>
                    <a:p>
                      <a:pPr algn="l" fontAlgn="b"/>
                      <a:r>
                        <a:rPr lang="en-PH" sz="1400" b="0" i="0" u="none" strike="noStrike">
                          <a:solidFill>
                            <a:srgbClr val="000000"/>
                          </a:solidFill>
                          <a:effectLst/>
                          <a:latin typeface="Calibri" panose="020F0502020204030204" pitchFamily="34" charset="0"/>
                        </a:rPr>
                        <a:t>Region XI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332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84.04%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15.96%</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49,332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62300461"/>
                  </a:ext>
                </a:extLst>
              </a:tr>
              <a:tr h="249214">
                <a:tc>
                  <a:txBody>
                    <a:bodyPr/>
                    <a:lstStyle/>
                    <a:p>
                      <a:pPr algn="l" fontAlgn="b"/>
                      <a:r>
                        <a:rPr lang="en-PH" sz="1400" b="0" i="0" u="none" strike="noStrike">
                          <a:solidFill>
                            <a:srgbClr val="000000"/>
                          </a:solidFill>
                          <a:effectLst/>
                          <a:latin typeface="Calibri" panose="020F0502020204030204" pitchFamily="34" charset="0"/>
                        </a:rPr>
                        <a:t>Region XII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363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84.02%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15.98%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55,878</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843358501"/>
                  </a:ext>
                </a:extLst>
              </a:tr>
              <a:tr h="249214">
                <a:tc>
                  <a:txBody>
                    <a:bodyPr/>
                    <a:lstStyle/>
                    <a:p>
                      <a:pPr algn="l" fontAlgn="b"/>
                      <a:r>
                        <a:rPr lang="en-PH" sz="1400" b="0" i="0" u="none" strike="noStrike">
                          <a:solidFill>
                            <a:srgbClr val="000000"/>
                          </a:solidFill>
                          <a:effectLst/>
                          <a:latin typeface="Calibri" panose="020F0502020204030204" pitchFamily="34" charset="0"/>
                        </a:rPr>
                        <a:t>CARAGA</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388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81.96%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18.04%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43,847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4152653"/>
                  </a:ext>
                </a:extLst>
              </a:tr>
              <a:tr h="249214">
                <a:tc>
                  <a:txBody>
                    <a:bodyPr/>
                    <a:lstStyle/>
                    <a:p>
                      <a:pPr algn="l" fontAlgn="b"/>
                      <a:r>
                        <a:rPr lang="en-PH" sz="1400" b="0" i="0" u="none" strike="noStrike">
                          <a:solidFill>
                            <a:srgbClr val="000000"/>
                          </a:solidFill>
                          <a:effectLst/>
                          <a:latin typeface="Calibri" panose="020F0502020204030204" pitchFamily="34" charset="0"/>
                        </a:rPr>
                        <a:t>ARMM</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33.33%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104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66.67%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3,562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052702550"/>
                  </a:ext>
                </a:extLst>
              </a:tr>
              <a:tr h="249214">
                <a:tc>
                  <a:txBody>
                    <a:bodyPr/>
                    <a:lstStyle/>
                    <a:p>
                      <a:pPr algn="l" fontAlgn="b"/>
                      <a:r>
                        <a:rPr lang="en-PH" sz="1400" b="0" i="0" u="none" strike="noStrike">
                          <a:solidFill>
                            <a:srgbClr val="000000"/>
                          </a:solidFill>
                          <a:effectLst/>
                          <a:latin typeface="Calibri" panose="020F0502020204030204" pitchFamily="34" charset="0"/>
                        </a:rPr>
                        <a:t>CAR</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199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45.73%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108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54.27%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17,073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675566680"/>
                  </a:ext>
                </a:extLst>
              </a:tr>
              <a:tr h="249214">
                <a:tc>
                  <a:txBody>
                    <a:bodyPr/>
                    <a:lstStyle/>
                    <a:p>
                      <a:pPr algn="l" fontAlgn="b"/>
                      <a:r>
                        <a:rPr lang="en-PH" sz="1400" b="0" i="0" u="none" strike="noStrike">
                          <a:solidFill>
                            <a:srgbClr val="000000"/>
                          </a:solidFill>
                          <a:effectLst/>
                          <a:latin typeface="Calibri" panose="020F0502020204030204" pitchFamily="34" charset="0"/>
                        </a:rPr>
                        <a:t>NCR</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196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81.12%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18.88%</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65,305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054030124"/>
                  </a:ext>
                </a:extLst>
              </a:tr>
              <a:tr h="249214">
                <a:tc>
                  <a:txBody>
                    <a:bodyPr/>
                    <a:lstStyle/>
                    <a:p>
                      <a:pPr algn="l" fontAlgn="b"/>
                      <a:r>
                        <a:rPr lang="en-PH" sz="1400" b="1" i="0" u="none" strike="noStrike">
                          <a:solidFill>
                            <a:srgbClr val="000000"/>
                          </a:solidFill>
                          <a:effectLst/>
                          <a:latin typeface="Calibri" panose="020F0502020204030204" pitchFamily="34" charset="0"/>
                        </a:rPr>
                        <a:t>Grand Total</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6,792</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5,364</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78.98%</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1,428</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21.02%</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1,052,801</a:t>
                      </a:r>
                      <a:endParaRPr lang="en-PH"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2069012"/>
                  </a:ext>
                </a:extLst>
              </a:tr>
            </a:tbl>
          </a:graphicData>
        </a:graphic>
      </p:graphicFrame>
    </p:spTree>
    <p:extLst>
      <p:ext uri="{BB962C8B-B14F-4D97-AF65-F5344CB8AC3E}">
        <p14:creationId xmlns:p14="http://schemas.microsoft.com/office/powerpoint/2010/main" val="23187508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3600" dirty="0">
                <a:solidFill>
                  <a:schemeClr val="bg1"/>
                </a:solidFill>
              </a:rPr>
              <a:t>Number of Schools Based on Teachers</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38</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112141386"/>
              </p:ext>
            </p:extLst>
          </p:nvPr>
        </p:nvGraphicFramePr>
        <p:xfrm>
          <a:off x="197783" y="1089532"/>
          <a:ext cx="8669992" cy="52922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70686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3600" dirty="0">
                <a:solidFill>
                  <a:schemeClr val="bg1"/>
                </a:solidFill>
              </a:rPr>
              <a:t>Percentage of Schools Based on Teachers</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39</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018846533"/>
              </p:ext>
            </p:extLst>
          </p:nvPr>
        </p:nvGraphicFramePr>
        <p:xfrm>
          <a:off x="138792" y="1002317"/>
          <a:ext cx="8862334" cy="53984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9570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Proposed new mechanism</a:t>
            </a:r>
            <a:endParaRPr lang="en-US" sz="3600" dirty="0">
              <a:solidFill>
                <a:schemeClr val="bg1"/>
              </a:solidFill>
            </a:endParaRPr>
          </a:p>
        </p:txBody>
      </p:sp>
      <p:sp>
        <p:nvSpPr>
          <p:cNvPr id="3" name="Content Placeholder 2"/>
          <p:cNvSpPr>
            <a:spLocks noGrp="1"/>
          </p:cNvSpPr>
          <p:nvPr>
            <p:ph idx="1"/>
          </p:nvPr>
        </p:nvSpPr>
        <p:spPr>
          <a:xfrm>
            <a:off x="457200" y="1149531"/>
            <a:ext cx="8229600" cy="4652259"/>
          </a:xfrm>
        </p:spPr>
        <p:txBody>
          <a:bodyPr>
            <a:normAutofit lnSpcReduction="10000"/>
          </a:bodyPr>
          <a:lstStyle/>
          <a:p>
            <a:pPr algn="just"/>
            <a:r>
              <a:rPr lang="en-US" dirty="0" smtClean="0"/>
              <a:t>Schools still cannot deny enrolment, but will be allowed to refer excess enrolment to nearby public and private schools </a:t>
            </a:r>
            <a:endParaRPr lang="en-US" dirty="0"/>
          </a:p>
          <a:p>
            <a:pPr algn="just"/>
            <a:r>
              <a:rPr lang="en-US" dirty="0" smtClean="0"/>
              <a:t> Government assistance like ESC and Vouchers shall be made flexible to accommodate referrals.</a:t>
            </a:r>
          </a:p>
          <a:p>
            <a:pPr algn="just"/>
            <a:r>
              <a:rPr lang="en-US" dirty="0" smtClean="0"/>
              <a:t>Kinder to Grade 3 are the top priority for Elementary (new comers)</a:t>
            </a:r>
          </a:p>
          <a:p>
            <a:pPr algn="just"/>
            <a:r>
              <a:rPr lang="en-US" dirty="0" smtClean="0"/>
              <a:t>First come first in basis for JHS and SHS</a:t>
            </a:r>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0EE4D38F-7355-794E-AC76-FB188C8AB5FE}"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38771909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Number of Learners that can be accommodated based on Teachers</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40</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733153457"/>
              </p:ext>
            </p:extLst>
          </p:nvPr>
        </p:nvGraphicFramePr>
        <p:xfrm>
          <a:off x="266699" y="1090589"/>
          <a:ext cx="8496301" cy="52992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50861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2000" dirty="0">
                <a:solidFill>
                  <a:schemeClr val="bg1"/>
                </a:solidFill>
              </a:rPr>
              <a:t>Top 10 </a:t>
            </a:r>
            <a:r>
              <a:rPr lang="en-US" sz="2000" dirty="0" smtClean="0">
                <a:solidFill>
                  <a:schemeClr val="bg1"/>
                </a:solidFill>
              </a:rPr>
              <a:t>Senior High </a:t>
            </a:r>
            <a:r>
              <a:rPr lang="en-US" sz="2000" dirty="0">
                <a:solidFill>
                  <a:schemeClr val="bg1"/>
                </a:solidFill>
              </a:rPr>
              <a:t>Schools with high capacity to accommodate new learners</a:t>
            </a:r>
            <a:br>
              <a:rPr lang="en-US" sz="2000" dirty="0">
                <a:solidFill>
                  <a:schemeClr val="bg1"/>
                </a:solidFill>
              </a:rPr>
            </a:br>
            <a:r>
              <a:rPr lang="en-US" sz="2000" dirty="0">
                <a:solidFill>
                  <a:schemeClr val="bg1"/>
                </a:solidFill>
              </a:rPr>
              <a:t>Based on </a:t>
            </a:r>
            <a:r>
              <a:rPr lang="en-US" sz="2000" dirty="0" smtClean="0">
                <a:solidFill>
                  <a:schemeClr val="bg1"/>
                </a:solidFill>
              </a:rPr>
              <a:t>Teachers</a:t>
            </a:r>
            <a:endParaRPr lang="en-PH" sz="20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51214117"/>
              </p:ext>
            </p:extLst>
          </p:nvPr>
        </p:nvGraphicFramePr>
        <p:xfrm>
          <a:off x="143691" y="1044936"/>
          <a:ext cx="8830489" cy="5439699"/>
        </p:xfrm>
        <a:graphic>
          <a:graphicData uri="http://schemas.openxmlformats.org/drawingml/2006/table">
            <a:tbl>
              <a:tblPr firstRow="1" bandRow="1">
                <a:tableStyleId>{5C22544A-7EE6-4342-B048-85BDC9FD1C3A}</a:tableStyleId>
              </a:tblPr>
              <a:tblGrid>
                <a:gridCol w="1980384">
                  <a:extLst>
                    <a:ext uri="{9D8B030D-6E8A-4147-A177-3AD203B41FA5}">
                      <a16:colId xmlns:a16="http://schemas.microsoft.com/office/drawing/2014/main" xmlns="" val="20000"/>
                    </a:ext>
                  </a:extLst>
                </a:gridCol>
                <a:gridCol w="963857">
                  <a:extLst>
                    <a:ext uri="{9D8B030D-6E8A-4147-A177-3AD203B41FA5}">
                      <a16:colId xmlns:a16="http://schemas.microsoft.com/office/drawing/2014/main" xmlns="" val="1620687599"/>
                    </a:ext>
                  </a:extLst>
                </a:gridCol>
                <a:gridCol w="1469885">
                  <a:extLst>
                    <a:ext uri="{9D8B030D-6E8A-4147-A177-3AD203B41FA5}">
                      <a16:colId xmlns:a16="http://schemas.microsoft.com/office/drawing/2014/main" xmlns="" val="20001"/>
                    </a:ext>
                  </a:extLst>
                </a:gridCol>
                <a:gridCol w="1472121">
                  <a:extLst>
                    <a:ext uri="{9D8B030D-6E8A-4147-A177-3AD203B41FA5}">
                      <a16:colId xmlns:a16="http://schemas.microsoft.com/office/drawing/2014/main" xmlns="" val="20002"/>
                    </a:ext>
                  </a:extLst>
                </a:gridCol>
                <a:gridCol w="1472121">
                  <a:extLst>
                    <a:ext uri="{9D8B030D-6E8A-4147-A177-3AD203B41FA5}">
                      <a16:colId xmlns:a16="http://schemas.microsoft.com/office/drawing/2014/main" xmlns="" val="20003"/>
                    </a:ext>
                  </a:extLst>
                </a:gridCol>
                <a:gridCol w="1472121">
                  <a:extLst>
                    <a:ext uri="{9D8B030D-6E8A-4147-A177-3AD203B41FA5}">
                      <a16:colId xmlns:a16="http://schemas.microsoft.com/office/drawing/2014/main" xmlns="" val="20004"/>
                    </a:ext>
                  </a:extLst>
                </a:gridCol>
              </a:tblGrid>
              <a:tr h="813629">
                <a:tc>
                  <a:txBody>
                    <a:bodyPr/>
                    <a:lstStyle/>
                    <a:p>
                      <a:pPr algn="ctr"/>
                      <a:r>
                        <a:rPr lang="en-US" sz="1400" dirty="0" smtClean="0"/>
                        <a:t>Name of School</a:t>
                      </a:r>
                      <a:endParaRPr lang="en-US" sz="1400" dirty="0"/>
                    </a:p>
                  </a:txBody>
                  <a:tcPr anchor="ctr"/>
                </a:tc>
                <a:tc>
                  <a:txBody>
                    <a:bodyPr/>
                    <a:lstStyle/>
                    <a:p>
                      <a:pPr algn="ctr"/>
                      <a:r>
                        <a:rPr lang="en-US" sz="1400" dirty="0" smtClean="0"/>
                        <a:t>School</a:t>
                      </a:r>
                      <a:r>
                        <a:rPr lang="en-US" sz="1400" baseline="0" dirty="0" smtClean="0"/>
                        <a:t> ID</a:t>
                      </a:r>
                      <a:endParaRPr lang="en-US" sz="1400" dirty="0"/>
                    </a:p>
                  </a:txBody>
                  <a:tcPr anchor="ctr"/>
                </a:tc>
                <a:tc>
                  <a:txBody>
                    <a:bodyPr/>
                    <a:lstStyle/>
                    <a:p>
                      <a:pPr algn="ctr"/>
                      <a:r>
                        <a:rPr lang="en-US" sz="1400" dirty="0" smtClean="0"/>
                        <a:t>Division</a:t>
                      </a:r>
                      <a:endParaRPr lang="en-US" sz="1400" dirty="0"/>
                    </a:p>
                  </a:txBody>
                  <a:tcPr anchor="ctr"/>
                </a:tc>
                <a:tc>
                  <a:txBody>
                    <a:bodyPr/>
                    <a:lstStyle/>
                    <a:p>
                      <a:pPr algn="ctr"/>
                      <a:r>
                        <a:rPr lang="en-US" sz="1400" dirty="0" smtClean="0"/>
                        <a:t>Number of Enrolment</a:t>
                      </a:r>
                      <a:endParaRPr lang="en-US" sz="1400" dirty="0"/>
                    </a:p>
                  </a:txBody>
                  <a:tcPr anchor="ctr"/>
                </a:tc>
                <a:tc>
                  <a:txBody>
                    <a:bodyPr/>
                    <a:lstStyle/>
                    <a:p>
                      <a:pPr algn="ctr"/>
                      <a:r>
                        <a:rPr lang="en-US" sz="1400" dirty="0" smtClean="0"/>
                        <a:t>Number of existing Teachers</a:t>
                      </a:r>
                      <a:endParaRPr lang="en-US" sz="1400" dirty="0"/>
                    </a:p>
                  </a:txBody>
                  <a:tcPr anchor="ctr"/>
                </a:tc>
                <a:tc>
                  <a:txBody>
                    <a:bodyPr/>
                    <a:lstStyle/>
                    <a:p>
                      <a:pPr algn="ctr"/>
                      <a:r>
                        <a:rPr lang="en-US" sz="1400" dirty="0" smtClean="0"/>
                        <a:t>No. of learners that can still be accommodated</a:t>
                      </a:r>
                      <a:endParaRPr lang="en-US" sz="1400" dirty="0"/>
                    </a:p>
                  </a:txBody>
                  <a:tcPr anchor="ctr"/>
                </a:tc>
                <a:extLst>
                  <a:ext uri="{0D108BD9-81ED-4DB2-BD59-A6C34878D82A}">
                    <a16:rowId xmlns:a16="http://schemas.microsoft.com/office/drawing/2014/main" xmlns="" val="10000"/>
                  </a:ext>
                </a:extLst>
              </a:tr>
              <a:tr h="462607">
                <a:tc>
                  <a:txBody>
                    <a:bodyPr/>
                    <a:lstStyle/>
                    <a:p>
                      <a:pPr algn="l" fontAlgn="b"/>
                      <a:r>
                        <a:rPr lang="en-PH" sz="1400" b="0" i="0" u="none" strike="noStrike" dirty="0">
                          <a:solidFill>
                            <a:srgbClr val="000000"/>
                          </a:solidFill>
                          <a:effectLst/>
                          <a:latin typeface="Calibri" panose="020F0502020204030204" pitchFamily="34" charset="0"/>
                        </a:rPr>
                        <a:t>Concepcion Integrated School</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500052</a:t>
                      </a:r>
                    </a:p>
                  </a:txBody>
                  <a:tcPr marL="7620" marR="7620" marT="7620" marB="0" anchor="ctr"/>
                </a:tc>
                <a:tc>
                  <a:txBody>
                    <a:bodyPr/>
                    <a:lstStyle/>
                    <a:p>
                      <a:pPr algn="l" fontAlgn="b"/>
                      <a:r>
                        <a:rPr lang="en-PH" sz="1400" b="0" i="0" u="none" strike="noStrike" dirty="0">
                          <a:solidFill>
                            <a:srgbClr val="000000"/>
                          </a:solidFill>
                          <a:effectLst/>
                          <a:latin typeface="Calibri" panose="020F0502020204030204" pitchFamily="34" charset="0"/>
                        </a:rPr>
                        <a:t>Marikina City</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458</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262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11,332</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1"/>
                  </a:ext>
                </a:extLst>
              </a:tr>
              <a:tr h="462607">
                <a:tc>
                  <a:txBody>
                    <a:bodyPr/>
                    <a:lstStyle/>
                    <a:p>
                      <a:pPr algn="l" fontAlgn="b"/>
                      <a:r>
                        <a:rPr lang="en-PH" sz="1400" b="0" i="0" u="none" strike="noStrike">
                          <a:solidFill>
                            <a:srgbClr val="000000"/>
                          </a:solidFill>
                          <a:effectLst/>
                          <a:latin typeface="Calibri" panose="020F0502020204030204" pitchFamily="34" charset="0"/>
                        </a:rPr>
                        <a:t>Ormoc City Senior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330523</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Ormoc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2,287</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202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6,803</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2"/>
                  </a:ext>
                </a:extLst>
              </a:tr>
              <a:tr h="462607">
                <a:tc>
                  <a:txBody>
                    <a:bodyPr/>
                    <a:lstStyle/>
                    <a:p>
                      <a:pPr algn="l" fontAlgn="b"/>
                      <a:r>
                        <a:rPr lang="en-PH" sz="1400" b="0" i="0" u="none" strike="noStrike">
                          <a:solidFill>
                            <a:srgbClr val="000000"/>
                          </a:solidFill>
                          <a:effectLst/>
                          <a:latin typeface="Calibri" panose="020F0502020204030204" pitchFamily="34" charset="0"/>
                        </a:rPr>
                        <a:t>Pines City National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305281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Baguio City</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156</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92</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3,984</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3"/>
                  </a:ext>
                </a:extLst>
              </a:tr>
              <a:tr h="462607">
                <a:tc>
                  <a:txBody>
                    <a:bodyPr/>
                    <a:lstStyle/>
                    <a:p>
                      <a:pPr algn="l" fontAlgn="b"/>
                      <a:r>
                        <a:rPr lang="en-PH" sz="1400" b="0" i="0" u="none" strike="noStrike">
                          <a:solidFill>
                            <a:srgbClr val="000000"/>
                          </a:solidFill>
                          <a:effectLst/>
                          <a:latin typeface="Calibri" panose="020F0502020204030204" pitchFamily="34" charset="0"/>
                        </a:rPr>
                        <a:t>Valencia NHS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303988</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Valencia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2,027</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116</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3,193</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4"/>
                  </a:ext>
                </a:extLst>
              </a:tr>
              <a:tr h="462607">
                <a:tc>
                  <a:txBody>
                    <a:bodyPr/>
                    <a:lstStyle/>
                    <a:p>
                      <a:pPr algn="l" fontAlgn="b"/>
                      <a:r>
                        <a:rPr lang="en-PH" sz="1400" b="0" i="0" u="none" strike="noStrike">
                          <a:solidFill>
                            <a:srgbClr val="000000"/>
                          </a:solidFill>
                          <a:effectLst/>
                          <a:latin typeface="Calibri" panose="020F0502020204030204" pitchFamily="34" charset="0"/>
                        </a:rPr>
                        <a:t>Victorias NHS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302695</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Negros Occidental</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1,779</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84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2,001</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5"/>
                  </a:ext>
                </a:extLst>
              </a:tr>
              <a:tr h="462607">
                <a:tc>
                  <a:txBody>
                    <a:bodyPr/>
                    <a:lstStyle/>
                    <a:p>
                      <a:pPr algn="l" fontAlgn="b"/>
                      <a:r>
                        <a:rPr lang="en-PH" sz="1400" b="0" i="0" u="none" strike="noStrike">
                          <a:solidFill>
                            <a:srgbClr val="000000"/>
                          </a:solidFill>
                          <a:effectLst/>
                          <a:latin typeface="Calibri" panose="020F0502020204030204" pitchFamily="34" charset="0"/>
                        </a:rPr>
                        <a:t>SHS in Buting, Pasig City</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340654</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Pasig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1,993</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86</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1,877</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6"/>
                  </a:ext>
                </a:extLst>
              </a:tr>
              <a:tr h="462607">
                <a:tc>
                  <a:txBody>
                    <a:bodyPr/>
                    <a:lstStyle/>
                    <a:p>
                      <a:pPr algn="l" fontAlgn="b"/>
                      <a:r>
                        <a:rPr lang="en-PH" sz="1400" b="0" i="0" u="none" strike="noStrike">
                          <a:solidFill>
                            <a:srgbClr val="000000"/>
                          </a:solidFill>
                          <a:effectLst/>
                          <a:latin typeface="Calibri" panose="020F0502020204030204" pitchFamily="34" charset="0"/>
                        </a:rPr>
                        <a:t>Iloilo NHS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302509</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Iloilo</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1,601</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74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1,729</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7"/>
                  </a:ext>
                </a:extLst>
              </a:tr>
              <a:tr h="462607">
                <a:tc>
                  <a:txBody>
                    <a:bodyPr/>
                    <a:lstStyle/>
                    <a:p>
                      <a:pPr algn="l" fontAlgn="b"/>
                      <a:r>
                        <a:rPr lang="en-PH" sz="1400" b="0" i="0" u="none" strike="noStrike">
                          <a:solidFill>
                            <a:srgbClr val="000000"/>
                          </a:solidFill>
                          <a:effectLst/>
                          <a:latin typeface="Calibri" panose="020F0502020204030204" pitchFamily="34" charset="0"/>
                        </a:rPr>
                        <a:t>PALAWAN NATIONAL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309301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Puerto Princesa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2,795</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100</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1,705</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8"/>
                  </a:ext>
                </a:extLst>
              </a:tr>
              <a:tr h="462607">
                <a:tc>
                  <a:txBody>
                    <a:bodyPr/>
                    <a:lstStyle/>
                    <a:p>
                      <a:pPr algn="l" fontAlgn="b"/>
                      <a:r>
                        <a:rPr lang="en-PH" sz="1400" b="0" i="0" u="none" strike="noStrike">
                          <a:solidFill>
                            <a:srgbClr val="000000"/>
                          </a:solidFill>
                          <a:effectLst/>
                          <a:latin typeface="Calibri" panose="020F0502020204030204" pitchFamily="34" charset="0"/>
                        </a:rPr>
                        <a:t>Rizal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305413</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Pasig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3,103</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106</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1,667</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09"/>
                  </a:ext>
                </a:extLst>
              </a:tr>
              <a:tr h="462607">
                <a:tc>
                  <a:txBody>
                    <a:bodyPr/>
                    <a:lstStyle/>
                    <a:p>
                      <a:pPr algn="l" fontAlgn="b"/>
                      <a:r>
                        <a:rPr lang="en-PH" sz="1400" b="0" i="0" u="none" strike="noStrike" dirty="0">
                          <a:solidFill>
                            <a:srgbClr val="000000"/>
                          </a:solidFill>
                          <a:effectLst/>
                          <a:latin typeface="Calibri" panose="020F0502020204030204" pitchFamily="34" charset="0"/>
                        </a:rPr>
                        <a:t>Bataan National High School</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300702</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Balanga</a:t>
                      </a:r>
                      <a:r>
                        <a:rPr lang="en-PH" sz="1400" b="0" i="0" u="none" strike="noStrike" dirty="0">
                          <a:solidFill>
                            <a:srgbClr val="000000"/>
                          </a:solidFill>
                          <a:effectLst/>
                          <a:latin typeface="Calibri" panose="020F0502020204030204" pitchFamily="34" charset="0"/>
                        </a:rPr>
                        <a:t> City</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2,575</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94</a:t>
                      </a:r>
                    </a:p>
                  </a:txBody>
                  <a:tcPr marL="7620" marR="7620" marT="7620" marB="0" anchor="ctr"/>
                </a:tc>
                <a:tc>
                  <a:txBody>
                    <a:bodyPr/>
                    <a:lstStyle/>
                    <a:p>
                      <a:pPr algn="r" fontAlgn="b"/>
                      <a:r>
                        <a:rPr lang="en-PH" sz="1400" b="0" i="0" u="none" strike="noStrike" dirty="0" smtClean="0">
                          <a:solidFill>
                            <a:srgbClr val="000000"/>
                          </a:solidFill>
                          <a:effectLst/>
                          <a:latin typeface="Calibri" panose="020F0502020204030204" pitchFamily="34" charset="0"/>
                        </a:rPr>
                        <a:t>1,655</a:t>
                      </a:r>
                      <a:endParaRPr lang="en-PH"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8123890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bg1"/>
                </a:solidFill>
              </a:rPr>
              <a:t>Absorptive Capacity of Public </a:t>
            </a:r>
            <a:r>
              <a:rPr lang="en-US" sz="2800" dirty="0" smtClean="0">
                <a:solidFill>
                  <a:schemeClr val="bg1"/>
                </a:solidFill>
              </a:rPr>
              <a:t>Senior </a:t>
            </a:r>
            <a:r>
              <a:rPr lang="en-US" sz="2800" dirty="0">
                <a:solidFill>
                  <a:schemeClr val="bg1"/>
                </a:solidFill>
              </a:rPr>
              <a:t>High Schools: Based on Classroom</a:t>
            </a:r>
            <a:endParaRPr lang="en-PH" sz="28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42</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989444291"/>
              </p:ext>
            </p:extLst>
          </p:nvPr>
        </p:nvGraphicFramePr>
        <p:xfrm>
          <a:off x="276225" y="949251"/>
          <a:ext cx="8572500" cy="487797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3875755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949249"/>
          </a:xfrm>
        </p:spPr>
        <p:txBody>
          <a:bodyPr>
            <a:noAutofit/>
          </a:bodyPr>
          <a:lstStyle/>
          <a:p>
            <a:r>
              <a:rPr lang="en-US" sz="3200" dirty="0" smtClean="0">
                <a:solidFill>
                  <a:schemeClr val="bg1"/>
                </a:solidFill>
              </a:rPr>
              <a:t>Absorptive Capacity of Public Senior High Schools: Based on Classroom </a:t>
            </a:r>
            <a:endParaRPr lang="en-US" sz="3200" dirty="0">
              <a:solidFill>
                <a:schemeClr val="bg1"/>
              </a:solidFill>
            </a:endParaRPr>
          </a:p>
        </p:txBody>
      </p:sp>
      <p:sp>
        <p:nvSpPr>
          <p:cNvPr id="4" name="Slide Number Placeholder 3"/>
          <p:cNvSpPr>
            <a:spLocks noGrp="1"/>
          </p:cNvSpPr>
          <p:nvPr>
            <p:ph type="sldNum" sz="quarter" idx="12"/>
          </p:nvPr>
        </p:nvSpPr>
        <p:spPr/>
        <p:txBody>
          <a:bodyPr/>
          <a:lstStyle/>
          <a:p>
            <a:fld id="{0EE4D38F-7355-794E-AC76-FB188C8AB5FE}" type="slidenum">
              <a:rPr lang="en-US" smtClean="0"/>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427460750"/>
              </p:ext>
            </p:extLst>
          </p:nvPr>
        </p:nvGraphicFramePr>
        <p:xfrm>
          <a:off x="28576" y="984159"/>
          <a:ext cx="9048746" cy="4924366"/>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xmlns="" val="1116149126"/>
                    </a:ext>
                  </a:extLst>
                </a:gridCol>
                <a:gridCol w="923925">
                  <a:extLst>
                    <a:ext uri="{9D8B030D-6E8A-4147-A177-3AD203B41FA5}">
                      <a16:colId xmlns:a16="http://schemas.microsoft.com/office/drawing/2014/main" xmlns="" val="3343141848"/>
                    </a:ext>
                  </a:extLst>
                </a:gridCol>
                <a:gridCol w="1362075">
                  <a:extLst>
                    <a:ext uri="{9D8B030D-6E8A-4147-A177-3AD203B41FA5}">
                      <a16:colId xmlns:a16="http://schemas.microsoft.com/office/drawing/2014/main" xmlns="" val="789329017"/>
                    </a:ext>
                  </a:extLst>
                </a:gridCol>
                <a:gridCol w="1638300">
                  <a:extLst>
                    <a:ext uri="{9D8B030D-6E8A-4147-A177-3AD203B41FA5}">
                      <a16:colId xmlns:a16="http://schemas.microsoft.com/office/drawing/2014/main" xmlns="" val="1489852499"/>
                    </a:ext>
                  </a:extLst>
                </a:gridCol>
                <a:gridCol w="1362075">
                  <a:extLst>
                    <a:ext uri="{9D8B030D-6E8A-4147-A177-3AD203B41FA5}">
                      <a16:colId xmlns:a16="http://schemas.microsoft.com/office/drawing/2014/main" xmlns="" val="1338711523"/>
                    </a:ext>
                  </a:extLst>
                </a:gridCol>
                <a:gridCol w="1362075">
                  <a:extLst>
                    <a:ext uri="{9D8B030D-6E8A-4147-A177-3AD203B41FA5}">
                      <a16:colId xmlns:a16="http://schemas.microsoft.com/office/drawing/2014/main" xmlns="" val="1367784286"/>
                    </a:ext>
                  </a:extLst>
                </a:gridCol>
                <a:gridCol w="1485897">
                  <a:extLst>
                    <a:ext uri="{9D8B030D-6E8A-4147-A177-3AD203B41FA5}">
                      <a16:colId xmlns:a16="http://schemas.microsoft.com/office/drawing/2014/main" xmlns="" val="1928641034"/>
                    </a:ext>
                  </a:extLst>
                </a:gridCol>
              </a:tblGrid>
              <a:tr h="660970">
                <a:tc rowSpan="2">
                  <a:txBody>
                    <a:bodyPr/>
                    <a:lstStyle/>
                    <a:p>
                      <a:pPr algn="ctr"/>
                      <a:r>
                        <a:rPr lang="en-PH" sz="1400" dirty="0" smtClean="0"/>
                        <a:t>Region</a:t>
                      </a:r>
                      <a:endParaRPr lang="en-PH" sz="1400" dirty="0"/>
                    </a:p>
                  </a:txBody>
                  <a:tcPr anchor="ctr"/>
                </a:tc>
                <a:tc rowSpan="2">
                  <a:txBody>
                    <a:bodyPr/>
                    <a:lstStyle/>
                    <a:p>
                      <a:pPr algn="ctr"/>
                      <a:r>
                        <a:rPr lang="en-PH" sz="1400" dirty="0" smtClean="0"/>
                        <a:t>Number</a:t>
                      </a:r>
                      <a:r>
                        <a:rPr lang="en-PH" sz="1400" baseline="0" dirty="0" smtClean="0"/>
                        <a:t> of Schools</a:t>
                      </a:r>
                      <a:endParaRPr lang="en-PH" sz="1400" dirty="0"/>
                    </a:p>
                  </a:txBody>
                  <a:tcPr anchor="ctr"/>
                </a:tc>
                <a:tc gridSpan="2">
                  <a:txBody>
                    <a:bodyPr/>
                    <a:lstStyle/>
                    <a:p>
                      <a:pPr algn="ctr"/>
                      <a:r>
                        <a:rPr lang="en-PH" sz="1400" dirty="0" smtClean="0"/>
                        <a:t>Schools that Can Accommodate Learners </a:t>
                      </a:r>
                    </a:p>
                    <a:p>
                      <a:pPr algn="ctr"/>
                      <a:r>
                        <a:rPr lang="en-PH" sz="1400" dirty="0" smtClean="0"/>
                        <a:t>(Ratio &lt;= 45)</a:t>
                      </a:r>
                      <a:endParaRPr lang="en-PH" sz="1400" dirty="0"/>
                    </a:p>
                  </a:txBody>
                  <a:tcPr anchor="ctr"/>
                </a:tc>
                <a:tc hMerge="1">
                  <a:txBody>
                    <a:bodyPr/>
                    <a:lstStyle/>
                    <a:p>
                      <a:endParaRPr lang="en-PH" sz="1050" dirty="0"/>
                    </a:p>
                  </a:txBody>
                  <a:tcPr/>
                </a:tc>
                <a:tc gridSpan="2">
                  <a:txBody>
                    <a:bodyPr/>
                    <a:lstStyle/>
                    <a:p>
                      <a:pPr algn="ctr"/>
                      <a:r>
                        <a:rPr lang="en-PH" sz="1400" dirty="0" smtClean="0"/>
                        <a:t> Schools that Can No Longer Accommodate Learners </a:t>
                      </a:r>
                    </a:p>
                    <a:p>
                      <a:pPr algn="ctr"/>
                      <a:r>
                        <a:rPr lang="en-PH" sz="1400" dirty="0" smtClean="0"/>
                        <a:t>(Ratio &gt;</a:t>
                      </a:r>
                      <a:r>
                        <a:rPr lang="en-PH" sz="1400" baseline="0" dirty="0" smtClean="0"/>
                        <a:t> </a:t>
                      </a:r>
                      <a:r>
                        <a:rPr lang="en-PH" sz="1400" dirty="0" smtClean="0"/>
                        <a:t>45)</a:t>
                      </a:r>
                      <a:endParaRPr lang="en-PH" sz="1400" dirty="0"/>
                    </a:p>
                  </a:txBody>
                  <a:tcPr anchor="ctr"/>
                </a:tc>
                <a:tc hMerge="1">
                  <a:txBody>
                    <a:bodyPr/>
                    <a:lstStyle/>
                    <a:p>
                      <a:endParaRPr lang="en-PH" sz="1050" dirty="0"/>
                    </a:p>
                  </a:txBody>
                  <a:tcPr/>
                </a:tc>
                <a:tc rowSpan="2">
                  <a:txBody>
                    <a:bodyPr/>
                    <a:lstStyle/>
                    <a:p>
                      <a:pPr algn="ctr"/>
                      <a:r>
                        <a:rPr lang="en-PH" sz="1400" dirty="0" smtClean="0"/>
                        <a:t>No. of Learners that Can be Accommodated </a:t>
                      </a:r>
                      <a:endParaRPr lang="en-PH" sz="1400" dirty="0"/>
                    </a:p>
                  </a:txBody>
                  <a:tcPr anchor="ctr"/>
                </a:tc>
                <a:extLst>
                  <a:ext uri="{0D108BD9-81ED-4DB2-BD59-A6C34878D82A}">
                    <a16:rowId xmlns:a16="http://schemas.microsoft.com/office/drawing/2014/main" xmlns="" val="2445106136"/>
                  </a:ext>
                </a:extLst>
              </a:tr>
              <a:tr h="215206">
                <a:tc vMerge="1">
                  <a:txBody>
                    <a:bodyPr/>
                    <a:lstStyle/>
                    <a:p>
                      <a:endParaRPr lang="en-PH" sz="1050" dirty="0"/>
                    </a:p>
                  </a:txBody>
                  <a:tcPr/>
                </a:tc>
                <a:tc vMerge="1">
                  <a:txBody>
                    <a:bodyPr/>
                    <a:lstStyle/>
                    <a:p>
                      <a:endParaRPr lang="en-PH" sz="1050" dirty="0"/>
                    </a:p>
                  </a:txBody>
                  <a:tcPr/>
                </a:tc>
                <a:tc>
                  <a:txBody>
                    <a:bodyPr/>
                    <a:lstStyle/>
                    <a:p>
                      <a:pPr algn="ctr" fontAlgn="ctr"/>
                      <a:r>
                        <a:rPr lang="en-PH" sz="1100" b="1" i="0" u="none" strike="noStrike" dirty="0">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Percentage (%)</a:t>
                      </a:r>
                    </a:p>
                  </a:txBody>
                  <a:tcPr marL="7620" marR="7620" marT="7620" marB="0" anchor="ctr"/>
                </a:tc>
                <a:tc>
                  <a:txBody>
                    <a:bodyPr/>
                    <a:lstStyle/>
                    <a:p>
                      <a:pPr algn="ctr" fontAlgn="ctr"/>
                      <a:r>
                        <a:rPr lang="en-PH" sz="1100" b="1" i="0" u="none" strike="noStrike">
                          <a:solidFill>
                            <a:srgbClr val="000000"/>
                          </a:solidFill>
                          <a:effectLst/>
                          <a:latin typeface="Calibri" panose="020F0502020204030204" pitchFamily="34" charset="0"/>
                        </a:rPr>
                        <a:t>Number</a:t>
                      </a:r>
                    </a:p>
                  </a:txBody>
                  <a:tcPr marL="7620" marR="7620" marT="7620" marB="0" anchor="ctr"/>
                </a:tc>
                <a:tc>
                  <a:txBody>
                    <a:bodyPr/>
                    <a:lstStyle/>
                    <a:p>
                      <a:pPr algn="ctr" fontAlgn="ctr"/>
                      <a:r>
                        <a:rPr lang="en-PH" sz="1100" b="1" i="0" u="none" strike="noStrike" dirty="0">
                          <a:solidFill>
                            <a:srgbClr val="000000"/>
                          </a:solidFill>
                          <a:effectLst/>
                          <a:latin typeface="Calibri" panose="020F0502020204030204" pitchFamily="34" charset="0"/>
                        </a:rPr>
                        <a:t>Percentage (%)</a:t>
                      </a:r>
                    </a:p>
                  </a:txBody>
                  <a:tcPr marL="7620" marR="7620" marT="7620" marB="0" anchor="ctr"/>
                </a:tc>
                <a:tc vMerge="1">
                  <a:txBody>
                    <a:bodyPr/>
                    <a:lstStyle/>
                    <a:p>
                      <a:endParaRPr lang="en-PH" sz="1050" dirty="0"/>
                    </a:p>
                  </a:txBody>
                  <a:tcPr/>
                </a:tc>
                <a:extLst>
                  <a:ext uri="{0D108BD9-81ED-4DB2-BD59-A6C34878D82A}">
                    <a16:rowId xmlns:a16="http://schemas.microsoft.com/office/drawing/2014/main" xmlns="" val="3843414391"/>
                  </a:ext>
                </a:extLst>
              </a:tr>
              <a:tr h="215206">
                <a:tc>
                  <a:txBody>
                    <a:bodyPr/>
                    <a:lstStyle/>
                    <a:p>
                      <a:pPr algn="l" fontAlgn="b"/>
                      <a:r>
                        <a:rPr lang="en-PH" sz="1400" b="0" i="0" u="none" strike="noStrike" dirty="0">
                          <a:solidFill>
                            <a:srgbClr val="000000"/>
                          </a:solidFill>
                          <a:effectLst/>
                          <a:latin typeface="Calibri" panose="020F0502020204030204" pitchFamily="34" charset="0"/>
                        </a:rPr>
                        <a:t>Region I</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519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444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85.55%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14.45%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44,566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510288806"/>
                  </a:ext>
                </a:extLst>
              </a:tr>
              <a:tr h="215206">
                <a:tc>
                  <a:txBody>
                    <a:bodyPr/>
                    <a:lstStyle/>
                    <a:p>
                      <a:pPr algn="l" fontAlgn="b"/>
                      <a:r>
                        <a:rPr lang="en-PH" sz="1400" b="0" i="0" u="none" strike="noStrike">
                          <a:solidFill>
                            <a:srgbClr val="000000"/>
                          </a:solidFill>
                          <a:effectLst/>
                          <a:latin typeface="Calibri" panose="020F0502020204030204" pitchFamily="34" charset="0"/>
                        </a:rPr>
                        <a:t>Region 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81.13%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18.87%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31,403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611947547"/>
                  </a:ext>
                </a:extLst>
              </a:tr>
              <a:tr h="215206">
                <a:tc>
                  <a:txBody>
                    <a:bodyPr/>
                    <a:lstStyle/>
                    <a:p>
                      <a:pPr algn="l" fontAlgn="b"/>
                      <a:r>
                        <a:rPr lang="en-PH" sz="1400" b="0" i="0" u="none" strike="noStrike">
                          <a:solidFill>
                            <a:srgbClr val="000000"/>
                          </a:solidFill>
                          <a:effectLst/>
                          <a:latin typeface="Calibri" panose="020F0502020204030204" pitchFamily="34" charset="0"/>
                        </a:rPr>
                        <a:t>Region III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548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384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70.07%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164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29.93%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43,373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729995753"/>
                  </a:ext>
                </a:extLst>
              </a:tr>
              <a:tr h="215206">
                <a:tc>
                  <a:txBody>
                    <a:bodyPr/>
                    <a:lstStyle/>
                    <a:p>
                      <a:pPr algn="l" fontAlgn="b"/>
                      <a:r>
                        <a:rPr lang="en-PH" sz="1400" b="0" i="0" u="none" strike="noStrike">
                          <a:solidFill>
                            <a:srgbClr val="000000"/>
                          </a:solidFill>
                          <a:effectLst/>
                          <a:latin typeface="Calibri" panose="020F0502020204030204" pitchFamily="34" charset="0"/>
                        </a:rPr>
                        <a:t>Region IV-A</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477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65.83%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163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34.17%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51,557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79249954"/>
                  </a:ext>
                </a:extLst>
              </a:tr>
              <a:tr h="215206">
                <a:tc>
                  <a:txBody>
                    <a:bodyPr/>
                    <a:lstStyle/>
                    <a:p>
                      <a:pPr algn="l" fontAlgn="b"/>
                      <a:r>
                        <a:rPr lang="en-PH" sz="1400" b="0" i="0" u="none" strike="noStrike">
                          <a:solidFill>
                            <a:srgbClr val="000000"/>
                          </a:solidFill>
                          <a:effectLst/>
                          <a:latin typeface="Calibri" panose="020F0502020204030204" pitchFamily="34" charset="0"/>
                        </a:rPr>
                        <a:t>Region IV-B</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199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77.73%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22.27%</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23,422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956180654"/>
                  </a:ext>
                </a:extLst>
              </a:tr>
              <a:tr h="215206">
                <a:tc>
                  <a:txBody>
                    <a:bodyPr/>
                    <a:lstStyle/>
                    <a:p>
                      <a:pPr algn="l" fontAlgn="b"/>
                      <a:r>
                        <a:rPr lang="en-PH" sz="1400" b="0" i="0" u="none" strike="noStrike">
                          <a:solidFill>
                            <a:srgbClr val="000000"/>
                          </a:solidFill>
                          <a:effectLst/>
                          <a:latin typeface="Calibri" panose="020F0502020204030204" pitchFamily="34" charset="0"/>
                        </a:rPr>
                        <a:t>Region V</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652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464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71.17%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28.83%</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30,390</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79334835"/>
                  </a:ext>
                </a:extLst>
              </a:tr>
              <a:tr h="215206">
                <a:tc>
                  <a:txBody>
                    <a:bodyPr/>
                    <a:lstStyle/>
                    <a:p>
                      <a:pPr algn="l" fontAlgn="b"/>
                      <a:r>
                        <a:rPr lang="en-PH" sz="1400" b="0" i="0" u="none" strike="noStrike">
                          <a:solidFill>
                            <a:srgbClr val="000000"/>
                          </a:solidFill>
                          <a:effectLst/>
                          <a:latin typeface="Calibri" panose="020F0502020204030204" pitchFamily="34" charset="0"/>
                        </a:rPr>
                        <a:t>Region VI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617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464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75.20%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24.80%</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53,428</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186652908"/>
                  </a:ext>
                </a:extLst>
              </a:tr>
              <a:tr h="215206">
                <a:tc>
                  <a:txBody>
                    <a:bodyPr/>
                    <a:lstStyle/>
                    <a:p>
                      <a:pPr algn="l" fontAlgn="b"/>
                      <a:r>
                        <a:rPr lang="en-PH" sz="1400" b="0" i="0" u="none" strike="noStrike">
                          <a:solidFill>
                            <a:srgbClr val="000000"/>
                          </a:solidFill>
                          <a:effectLst/>
                          <a:latin typeface="Calibri" panose="020F0502020204030204" pitchFamily="34" charset="0"/>
                        </a:rPr>
                        <a:t>Region VII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727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517</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71.11%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210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28.89%</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33,715</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974787573"/>
                  </a:ext>
                </a:extLst>
              </a:tr>
              <a:tr h="215206">
                <a:tc>
                  <a:txBody>
                    <a:bodyPr/>
                    <a:lstStyle/>
                    <a:p>
                      <a:pPr algn="l" fontAlgn="b"/>
                      <a:r>
                        <a:rPr lang="en-PH" sz="1400" b="0" i="0" u="none" strike="noStrike">
                          <a:solidFill>
                            <a:srgbClr val="000000"/>
                          </a:solidFill>
                          <a:effectLst/>
                          <a:latin typeface="Calibri" panose="020F0502020204030204" pitchFamily="34" charset="0"/>
                        </a:rPr>
                        <a:t>Region VIII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63.95%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146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36.05%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26,298</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845920988"/>
                  </a:ext>
                </a:extLst>
              </a:tr>
              <a:tr h="215206">
                <a:tc>
                  <a:txBody>
                    <a:bodyPr/>
                    <a:lstStyle/>
                    <a:p>
                      <a:pPr algn="l" fontAlgn="b"/>
                      <a:r>
                        <a:rPr lang="en-PH" sz="1400" b="0" i="0" u="none" strike="noStrike">
                          <a:solidFill>
                            <a:srgbClr val="000000"/>
                          </a:solidFill>
                          <a:effectLst/>
                          <a:latin typeface="Calibri" panose="020F0502020204030204" pitchFamily="34" charset="0"/>
                        </a:rPr>
                        <a:t>Region IX</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310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171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55.16%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139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44.84%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11,034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500023309"/>
                  </a:ext>
                </a:extLst>
              </a:tr>
              <a:tr h="215206">
                <a:tc>
                  <a:txBody>
                    <a:bodyPr/>
                    <a:lstStyle/>
                    <a:p>
                      <a:pPr algn="l" fontAlgn="b"/>
                      <a:r>
                        <a:rPr lang="en-PH" sz="1400" b="0" i="0" u="none" strike="noStrike">
                          <a:solidFill>
                            <a:srgbClr val="000000"/>
                          </a:solidFill>
                          <a:effectLst/>
                          <a:latin typeface="Calibri" panose="020F0502020204030204" pitchFamily="34" charset="0"/>
                        </a:rPr>
                        <a:t>Region X</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329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230</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69.91%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30.09%</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19,903</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88107211"/>
                  </a:ext>
                </a:extLst>
              </a:tr>
              <a:tr h="215206">
                <a:tc>
                  <a:txBody>
                    <a:bodyPr/>
                    <a:lstStyle/>
                    <a:p>
                      <a:pPr algn="l" fontAlgn="b"/>
                      <a:r>
                        <a:rPr lang="en-PH" sz="1400" b="0" i="0" u="none" strike="noStrike">
                          <a:solidFill>
                            <a:srgbClr val="000000"/>
                          </a:solidFill>
                          <a:effectLst/>
                          <a:latin typeface="Calibri" panose="020F0502020204030204" pitchFamily="34" charset="0"/>
                        </a:rPr>
                        <a:t>Region XI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332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218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65.66%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114</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34.34%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19,726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762300461"/>
                  </a:ext>
                </a:extLst>
              </a:tr>
              <a:tr h="215206">
                <a:tc>
                  <a:txBody>
                    <a:bodyPr/>
                    <a:lstStyle/>
                    <a:p>
                      <a:pPr algn="l" fontAlgn="b"/>
                      <a:r>
                        <a:rPr lang="en-PH" sz="1400" b="0" i="0" u="none" strike="noStrike">
                          <a:solidFill>
                            <a:srgbClr val="000000"/>
                          </a:solidFill>
                          <a:effectLst/>
                          <a:latin typeface="Calibri" panose="020F0502020204030204" pitchFamily="34" charset="0"/>
                        </a:rPr>
                        <a:t>Region XII</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363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74.66%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92</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25.34%</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24,584</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843358501"/>
                  </a:ext>
                </a:extLst>
              </a:tr>
              <a:tr h="215206">
                <a:tc>
                  <a:txBody>
                    <a:bodyPr/>
                    <a:lstStyle/>
                    <a:p>
                      <a:pPr algn="l" fontAlgn="b"/>
                      <a:r>
                        <a:rPr lang="en-PH" sz="1400" b="0" i="0" u="none" strike="noStrike">
                          <a:solidFill>
                            <a:srgbClr val="000000"/>
                          </a:solidFill>
                          <a:effectLst/>
                          <a:latin typeface="Calibri" panose="020F0502020204030204" pitchFamily="34" charset="0"/>
                        </a:rPr>
                        <a:t>CARAGA</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388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275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70.88%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113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29.12%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19,282</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4152653"/>
                  </a:ext>
                </a:extLst>
              </a:tr>
              <a:tr h="215206">
                <a:tc>
                  <a:txBody>
                    <a:bodyPr/>
                    <a:lstStyle/>
                    <a:p>
                      <a:pPr algn="l" fontAlgn="b"/>
                      <a:r>
                        <a:rPr lang="en-PH" sz="1400" b="0" i="0" u="none" strike="noStrike">
                          <a:solidFill>
                            <a:srgbClr val="000000"/>
                          </a:solidFill>
                          <a:effectLst/>
                          <a:latin typeface="Calibri" panose="020F0502020204030204" pitchFamily="34" charset="0"/>
                        </a:rPr>
                        <a:t>ARMM</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156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63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40.38%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93</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59.62%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4,301</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4052702550"/>
                  </a:ext>
                </a:extLst>
              </a:tr>
              <a:tr h="215206">
                <a:tc>
                  <a:txBody>
                    <a:bodyPr/>
                    <a:lstStyle/>
                    <a:p>
                      <a:pPr algn="l" fontAlgn="b"/>
                      <a:r>
                        <a:rPr lang="en-PH" sz="1400" b="0" i="0" u="none" strike="noStrike">
                          <a:solidFill>
                            <a:srgbClr val="000000"/>
                          </a:solidFill>
                          <a:effectLst/>
                          <a:latin typeface="Calibri" panose="020F0502020204030204" pitchFamily="34" charset="0"/>
                        </a:rPr>
                        <a:t>CAR</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199</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90.95%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9.05%</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18,977</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675566680"/>
                  </a:ext>
                </a:extLst>
              </a:tr>
              <a:tr h="215206">
                <a:tc>
                  <a:txBody>
                    <a:bodyPr/>
                    <a:lstStyle/>
                    <a:p>
                      <a:pPr algn="l" fontAlgn="b"/>
                      <a:r>
                        <a:rPr lang="en-PH" sz="1400" b="0" i="0" u="none" strike="noStrike">
                          <a:solidFill>
                            <a:srgbClr val="000000"/>
                          </a:solidFill>
                          <a:effectLst/>
                          <a:latin typeface="Calibri" panose="020F0502020204030204" pitchFamily="34" charset="0"/>
                        </a:rPr>
                        <a:t>NCR</a:t>
                      </a:r>
                    </a:p>
                  </a:txBody>
                  <a:tcPr marL="7620" marR="7620" marT="7620" marB="0" anchor="b"/>
                </a:tc>
                <a:tc>
                  <a:txBody>
                    <a:bodyPr/>
                    <a:lstStyle/>
                    <a:p>
                      <a:pPr algn="r" fontAlgn="b"/>
                      <a:r>
                        <a:rPr lang="en-PH" sz="1400" b="0" i="0" u="none" strike="noStrike" dirty="0">
                          <a:solidFill>
                            <a:srgbClr val="000000"/>
                          </a:solidFill>
                          <a:effectLst/>
                          <a:latin typeface="Calibri" panose="020F0502020204030204" pitchFamily="34" charset="0"/>
                        </a:rPr>
                        <a:t>196</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145</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73.98%</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51</a:t>
                      </a:r>
                    </a:p>
                  </a:txBody>
                  <a:tcPr marL="7620" marR="7620" marT="7620" marB="0" anchor="b"/>
                </a:tc>
                <a:tc>
                  <a:txBody>
                    <a:bodyPr/>
                    <a:lstStyle/>
                    <a:p>
                      <a:pPr algn="r" fontAlgn="b"/>
                      <a:r>
                        <a:rPr lang="en-PH" sz="1400" b="0" i="0" u="none" strike="noStrike">
                          <a:solidFill>
                            <a:srgbClr val="000000"/>
                          </a:solidFill>
                          <a:effectLst/>
                          <a:latin typeface="Calibri" panose="020F0502020204030204" pitchFamily="34" charset="0"/>
                        </a:rPr>
                        <a:t>26.02%</a:t>
                      </a:r>
                    </a:p>
                  </a:txBody>
                  <a:tcPr marL="7620" marR="7620" marT="7620" marB="0" anchor="b"/>
                </a:tc>
                <a:tc>
                  <a:txBody>
                    <a:bodyPr/>
                    <a:lstStyle/>
                    <a:p>
                      <a:pPr algn="r" fontAlgn="b"/>
                      <a:r>
                        <a:rPr lang="en-PH" sz="1400" b="0" i="0" u="none" strike="noStrike" dirty="0" smtClean="0">
                          <a:solidFill>
                            <a:srgbClr val="000000"/>
                          </a:solidFill>
                          <a:effectLst/>
                          <a:latin typeface="Calibri" panose="020F0502020204030204" pitchFamily="34" charset="0"/>
                        </a:rPr>
                        <a:t>74,376</a:t>
                      </a:r>
                      <a:endParaRPr lang="en-PH"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054030124"/>
                  </a:ext>
                </a:extLst>
              </a:tr>
              <a:tr h="215206">
                <a:tc>
                  <a:txBody>
                    <a:bodyPr/>
                    <a:lstStyle/>
                    <a:p>
                      <a:pPr algn="l" fontAlgn="b"/>
                      <a:r>
                        <a:rPr lang="en-PH" sz="1400" b="1" i="0" u="none" strike="noStrike">
                          <a:solidFill>
                            <a:srgbClr val="000000"/>
                          </a:solidFill>
                          <a:effectLst/>
                          <a:latin typeface="Calibri" panose="020F0502020204030204" pitchFamily="34" charset="0"/>
                        </a:rPr>
                        <a:t>Grand Total</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6,792</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4,857</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71.51%</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1,935</a:t>
                      </a:r>
                      <a:endParaRPr lang="en-PH" sz="14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PH" sz="1400" b="1" i="0" u="none" strike="noStrike" dirty="0">
                          <a:solidFill>
                            <a:srgbClr val="000000"/>
                          </a:solidFill>
                          <a:effectLst/>
                          <a:latin typeface="Calibri" panose="020F0502020204030204" pitchFamily="34" charset="0"/>
                        </a:rPr>
                        <a:t>28.49%</a:t>
                      </a:r>
                    </a:p>
                  </a:txBody>
                  <a:tcPr marL="7620" marR="7620" marT="7620" marB="0" anchor="b"/>
                </a:tc>
                <a:tc>
                  <a:txBody>
                    <a:bodyPr/>
                    <a:lstStyle/>
                    <a:p>
                      <a:pPr algn="r" fontAlgn="b"/>
                      <a:r>
                        <a:rPr lang="en-PH" sz="1400" b="1" i="0" u="none" strike="noStrike" dirty="0" smtClean="0">
                          <a:solidFill>
                            <a:srgbClr val="000000"/>
                          </a:solidFill>
                          <a:effectLst/>
                          <a:latin typeface="Calibri" panose="020F0502020204030204" pitchFamily="34" charset="0"/>
                        </a:rPr>
                        <a:t>530,334</a:t>
                      </a:r>
                      <a:endParaRPr lang="en-PH"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402069012"/>
                  </a:ext>
                </a:extLst>
              </a:tr>
            </a:tbl>
          </a:graphicData>
        </a:graphic>
      </p:graphicFrame>
      <p:sp>
        <p:nvSpPr>
          <p:cNvPr id="7" name="TextBox 6"/>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798992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3600" dirty="0" smtClean="0">
                <a:solidFill>
                  <a:schemeClr val="bg1"/>
                </a:solidFill>
              </a:rPr>
              <a:t>Number of Schools Based on Classroom</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44</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60357920"/>
              </p:ext>
            </p:extLst>
          </p:nvPr>
        </p:nvGraphicFramePr>
        <p:xfrm>
          <a:off x="176493" y="1019175"/>
          <a:ext cx="8710332" cy="481012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12341518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sz="3600" dirty="0">
                <a:solidFill>
                  <a:schemeClr val="bg1"/>
                </a:solidFill>
              </a:rPr>
              <a:t>Percentage of Schools Based </a:t>
            </a:r>
            <a:r>
              <a:rPr lang="en-PH" sz="3600" dirty="0" smtClean="0">
                <a:solidFill>
                  <a:schemeClr val="bg1"/>
                </a:solidFill>
              </a:rPr>
              <a:t>on Classroom</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45</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527843096"/>
              </p:ext>
            </p:extLst>
          </p:nvPr>
        </p:nvGraphicFramePr>
        <p:xfrm>
          <a:off x="125186" y="1066800"/>
          <a:ext cx="8694964" cy="483428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464671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Number of Learners that can be accommodated based on </a:t>
            </a:r>
            <a:r>
              <a:rPr lang="en-US" sz="3600" dirty="0" smtClean="0">
                <a:solidFill>
                  <a:schemeClr val="bg1"/>
                </a:solidFill>
              </a:rPr>
              <a:t>Classroom</a:t>
            </a:r>
            <a:endParaRPr lang="en-PH"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46</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512340381"/>
              </p:ext>
            </p:extLst>
          </p:nvPr>
        </p:nvGraphicFramePr>
        <p:xfrm>
          <a:off x="142875" y="949250"/>
          <a:ext cx="8763000" cy="495183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 y="5901089"/>
            <a:ext cx="9027623"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the proportion of Enrollment by level</a:t>
            </a:r>
          </a:p>
          <a:p>
            <a:r>
              <a:rPr lang="en-PH" sz="1300" b="1" dirty="0" smtClean="0">
                <a:solidFill>
                  <a:srgbClr val="FF0000"/>
                </a:solidFill>
              </a:rPr>
              <a:t>          -NCR is based on Two Shifts</a:t>
            </a:r>
          </a:p>
        </p:txBody>
      </p:sp>
    </p:spTree>
    <p:extLst>
      <p:ext uri="{BB962C8B-B14F-4D97-AF65-F5344CB8AC3E}">
        <p14:creationId xmlns:p14="http://schemas.microsoft.com/office/powerpoint/2010/main" val="29280781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2000" dirty="0">
                <a:solidFill>
                  <a:schemeClr val="bg1"/>
                </a:solidFill>
              </a:rPr>
              <a:t>Top 10 </a:t>
            </a:r>
            <a:r>
              <a:rPr lang="en-US" sz="2000" dirty="0" smtClean="0">
                <a:solidFill>
                  <a:schemeClr val="bg1"/>
                </a:solidFill>
              </a:rPr>
              <a:t>Senior High </a:t>
            </a:r>
            <a:r>
              <a:rPr lang="en-US" sz="2000" dirty="0">
                <a:solidFill>
                  <a:schemeClr val="bg1"/>
                </a:solidFill>
              </a:rPr>
              <a:t>Schools with high capacity to accommodate new learners</a:t>
            </a:r>
            <a:br>
              <a:rPr lang="en-US" sz="2000" dirty="0">
                <a:solidFill>
                  <a:schemeClr val="bg1"/>
                </a:solidFill>
              </a:rPr>
            </a:br>
            <a:r>
              <a:rPr lang="en-US" sz="2000" dirty="0">
                <a:solidFill>
                  <a:schemeClr val="bg1"/>
                </a:solidFill>
              </a:rPr>
              <a:t>Based on </a:t>
            </a:r>
            <a:r>
              <a:rPr lang="en-US" sz="2000" dirty="0" smtClean="0">
                <a:solidFill>
                  <a:schemeClr val="bg1"/>
                </a:solidFill>
              </a:rPr>
              <a:t>Classroom</a:t>
            </a:r>
            <a:endParaRPr lang="en-PH" sz="20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51062795"/>
              </p:ext>
            </p:extLst>
          </p:nvPr>
        </p:nvGraphicFramePr>
        <p:xfrm>
          <a:off x="143691" y="1044940"/>
          <a:ext cx="8830489" cy="4856148"/>
        </p:xfrm>
        <a:graphic>
          <a:graphicData uri="http://schemas.openxmlformats.org/drawingml/2006/table">
            <a:tbl>
              <a:tblPr firstRow="1" bandRow="1">
                <a:tableStyleId>{5C22544A-7EE6-4342-B048-85BDC9FD1C3A}</a:tableStyleId>
              </a:tblPr>
              <a:tblGrid>
                <a:gridCol w="2332809">
                  <a:extLst>
                    <a:ext uri="{9D8B030D-6E8A-4147-A177-3AD203B41FA5}">
                      <a16:colId xmlns:a16="http://schemas.microsoft.com/office/drawing/2014/main" xmlns="" val="20000"/>
                    </a:ext>
                  </a:extLst>
                </a:gridCol>
                <a:gridCol w="1019175">
                  <a:extLst>
                    <a:ext uri="{9D8B030D-6E8A-4147-A177-3AD203B41FA5}">
                      <a16:colId xmlns:a16="http://schemas.microsoft.com/office/drawing/2014/main" xmlns="" val="1620687599"/>
                    </a:ext>
                  </a:extLst>
                </a:gridCol>
                <a:gridCol w="1276350">
                  <a:extLst>
                    <a:ext uri="{9D8B030D-6E8A-4147-A177-3AD203B41FA5}">
                      <a16:colId xmlns:a16="http://schemas.microsoft.com/office/drawing/2014/main" xmlns="" val="20001"/>
                    </a:ext>
                  </a:extLst>
                </a:gridCol>
                <a:gridCol w="1257913">
                  <a:extLst>
                    <a:ext uri="{9D8B030D-6E8A-4147-A177-3AD203B41FA5}">
                      <a16:colId xmlns:a16="http://schemas.microsoft.com/office/drawing/2014/main" xmlns="" val="20002"/>
                    </a:ext>
                  </a:extLst>
                </a:gridCol>
                <a:gridCol w="1472121">
                  <a:extLst>
                    <a:ext uri="{9D8B030D-6E8A-4147-A177-3AD203B41FA5}">
                      <a16:colId xmlns:a16="http://schemas.microsoft.com/office/drawing/2014/main" xmlns="" val="20003"/>
                    </a:ext>
                  </a:extLst>
                </a:gridCol>
                <a:gridCol w="1472121">
                  <a:extLst>
                    <a:ext uri="{9D8B030D-6E8A-4147-A177-3AD203B41FA5}">
                      <a16:colId xmlns:a16="http://schemas.microsoft.com/office/drawing/2014/main" xmlns="" val="20004"/>
                    </a:ext>
                  </a:extLst>
                </a:gridCol>
              </a:tblGrid>
              <a:tr h="739706">
                <a:tc>
                  <a:txBody>
                    <a:bodyPr/>
                    <a:lstStyle/>
                    <a:p>
                      <a:pPr algn="ctr"/>
                      <a:r>
                        <a:rPr lang="en-US" sz="1400" dirty="0" smtClean="0"/>
                        <a:t>Name of School</a:t>
                      </a:r>
                      <a:endParaRPr lang="en-US" sz="1400" dirty="0"/>
                    </a:p>
                  </a:txBody>
                  <a:tcPr anchor="ctr"/>
                </a:tc>
                <a:tc>
                  <a:txBody>
                    <a:bodyPr/>
                    <a:lstStyle/>
                    <a:p>
                      <a:pPr algn="ctr"/>
                      <a:r>
                        <a:rPr lang="en-US" sz="1400" dirty="0" smtClean="0"/>
                        <a:t>School</a:t>
                      </a:r>
                      <a:r>
                        <a:rPr lang="en-US" sz="1400" baseline="0" dirty="0" smtClean="0"/>
                        <a:t> ID</a:t>
                      </a:r>
                      <a:endParaRPr lang="en-US" sz="1400" dirty="0"/>
                    </a:p>
                  </a:txBody>
                  <a:tcPr anchor="ctr"/>
                </a:tc>
                <a:tc>
                  <a:txBody>
                    <a:bodyPr/>
                    <a:lstStyle/>
                    <a:p>
                      <a:pPr algn="ctr"/>
                      <a:r>
                        <a:rPr lang="en-US" sz="1400" dirty="0" smtClean="0"/>
                        <a:t>Division</a:t>
                      </a:r>
                      <a:endParaRPr lang="en-US" sz="1400" dirty="0"/>
                    </a:p>
                  </a:txBody>
                  <a:tcPr anchor="ctr"/>
                </a:tc>
                <a:tc>
                  <a:txBody>
                    <a:bodyPr/>
                    <a:lstStyle/>
                    <a:p>
                      <a:pPr algn="ctr"/>
                      <a:r>
                        <a:rPr lang="en-US" sz="1400" dirty="0" smtClean="0"/>
                        <a:t>Number of Enrolment</a:t>
                      </a:r>
                      <a:endParaRPr lang="en-US" sz="1400" dirty="0"/>
                    </a:p>
                  </a:txBody>
                  <a:tcPr anchor="ctr"/>
                </a:tc>
                <a:tc>
                  <a:txBody>
                    <a:bodyPr/>
                    <a:lstStyle/>
                    <a:p>
                      <a:pPr algn="ctr"/>
                      <a:r>
                        <a:rPr lang="en-US" sz="1400" dirty="0" smtClean="0"/>
                        <a:t>Number of existing Classroom</a:t>
                      </a:r>
                      <a:endParaRPr lang="en-US" sz="1400" dirty="0"/>
                    </a:p>
                  </a:txBody>
                  <a:tcPr anchor="ctr"/>
                </a:tc>
                <a:tc>
                  <a:txBody>
                    <a:bodyPr/>
                    <a:lstStyle/>
                    <a:p>
                      <a:pPr algn="ctr"/>
                      <a:r>
                        <a:rPr lang="en-US" sz="1400" dirty="0" smtClean="0"/>
                        <a:t>No. of learners that can still be accommodated</a:t>
                      </a:r>
                      <a:endParaRPr lang="en-US" sz="1400" dirty="0"/>
                    </a:p>
                  </a:txBody>
                  <a:tcPr anchor="ctr"/>
                </a:tc>
                <a:extLst>
                  <a:ext uri="{0D108BD9-81ED-4DB2-BD59-A6C34878D82A}">
                    <a16:rowId xmlns:a16="http://schemas.microsoft.com/office/drawing/2014/main" xmlns="" val="10000"/>
                  </a:ext>
                </a:extLst>
              </a:tr>
              <a:tr h="439200">
                <a:tc>
                  <a:txBody>
                    <a:bodyPr/>
                    <a:lstStyle/>
                    <a:p>
                      <a:pPr algn="l" fontAlgn="b"/>
                      <a:r>
                        <a:rPr lang="en-PH" sz="1400" b="0" i="0" u="none" strike="noStrike" dirty="0">
                          <a:solidFill>
                            <a:srgbClr val="000000"/>
                          </a:solidFill>
                          <a:effectLst/>
                          <a:latin typeface="Calibri" panose="020F0502020204030204" pitchFamily="34" charset="0"/>
                        </a:rPr>
                        <a:t>Senior High School in Carmona</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342284</a:t>
                      </a:r>
                    </a:p>
                  </a:txBody>
                  <a:tcPr marL="7620" marR="7620" marT="7620" marB="0" anchor="ctr"/>
                </a:tc>
                <a:tc>
                  <a:txBody>
                    <a:bodyPr/>
                    <a:lstStyle/>
                    <a:p>
                      <a:pPr algn="l" fontAlgn="b"/>
                      <a:r>
                        <a:rPr lang="en-PH" sz="1400" b="0" i="0" u="none" strike="noStrike" dirty="0">
                          <a:solidFill>
                            <a:srgbClr val="000000"/>
                          </a:solidFill>
                          <a:effectLst/>
                          <a:latin typeface="Calibri" panose="020F0502020204030204" pitchFamily="34" charset="0"/>
                        </a:rPr>
                        <a:t>Cavite</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1565</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80</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2035</a:t>
                      </a:r>
                    </a:p>
                  </a:txBody>
                  <a:tcPr marL="7620" marR="7620" marT="7620" marB="0" anchor="ctr"/>
                </a:tc>
                <a:extLst>
                  <a:ext uri="{0D108BD9-81ED-4DB2-BD59-A6C34878D82A}">
                    <a16:rowId xmlns:a16="http://schemas.microsoft.com/office/drawing/2014/main" xmlns="" val="10001"/>
                  </a:ext>
                </a:extLst>
              </a:tr>
              <a:tr h="270848">
                <a:tc>
                  <a:txBody>
                    <a:bodyPr/>
                    <a:lstStyle/>
                    <a:p>
                      <a:pPr algn="l" fontAlgn="b"/>
                      <a:r>
                        <a:rPr lang="en-PH" sz="1400" b="0" i="0" u="none" strike="noStrike">
                          <a:solidFill>
                            <a:srgbClr val="000000"/>
                          </a:solidFill>
                          <a:effectLst/>
                          <a:latin typeface="Calibri" panose="020F0502020204030204" pitchFamily="34" charset="0"/>
                        </a:rPr>
                        <a:t>Lemery Senior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305481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Batangas</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2097</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90</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1953</a:t>
                      </a:r>
                    </a:p>
                  </a:txBody>
                  <a:tcPr marL="7620" marR="7620" marT="7620" marB="0" anchor="ctr"/>
                </a:tc>
                <a:extLst>
                  <a:ext uri="{0D108BD9-81ED-4DB2-BD59-A6C34878D82A}">
                    <a16:rowId xmlns:a16="http://schemas.microsoft.com/office/drawing/2014/main" xmlns="" val="10002"/>
                  </a:ext>
                </a:extLst>
              </a:tr>
              <a:tr h="439200">
                <a:tc>
                  <a:txBody>
                    <a:bodyPr/>
                    <a:lstStyle/>
                    <a:p>
                      <a:pPr algn="l" fontAlgn="b"/>
                      <a:r>
                        <a:rPr lang="en-PH" sz="1400" b="0" i="0" u="none" strike="noStrike">
                          <a:solidFill>
                            <a:srgbClr val="000000"/>
                          </a:solidFill>
                          <a:effectLst/>
                          <a:latin typeface="Calibri" panose="020F0502020204030204" pitchFamily="34" charset="0"/>
                        </a:rPr>
                        <a:t>Panabo City Senior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341574</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Panabo City</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844</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60</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1856</a:t>
                      </a:r>
                    </a:p>
                  </a:txBody>
                  <a:tcPr marL="7620" marR="7620" marT="7620" marB="0" anchor="ctr"/>
                </a:tc>
                <a:extLst>
                  <a:ext uri="{0D108BD9-81ED-4DB2-BD59-A6C34878D82A}">
                    <a16:rowId xmlns:a16="http://schemas.microsoft.com/office/drawing/2014/main" xmlns="" val="10003"/>
                  </a:ext>
                </a:extLst>
              </a:tr>
              <a:tr h="439200">
                <a:tc>
                  <a:txBody>
                    <a:bodyPr/>
                    <a:lstStyle/>
                    <a:p>
                      <a:pPr algn="l" fontAlgn="b"/>
                      <a:r>
                        <a:rPr lang="en-PH" sz="1400" b="0" i="0" u="none" strike="noStrike">
                          <a:solidFill>
                            <a:srgbClr val="000000"/>
                          </a:solidFill>
                          <a:effectLst/>
                          <a:latin typeface="Calibri" panose="020F0502020204030204" pitchFamily="34" charset="0"/>
                        </a:rPr>
                        <a:t>GEN. PANTALEON GARCIA SHS (SHS in Pedro Reyes)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342589</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Imus City</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680</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52</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1660</a:t>
                      </a:r>
                    </a:p>
                  </a:txBody>
                  <a:tcPr marL="7620" marR="7620" marT="7620" marB="0" anchor="ctr"/>
                </a:tc>
                <a:extLst>
                  <a:ext uri="{0D108BD9-81ED-4DB2-BD59-A6C34878D82A}">
                    <a16:rowId xmlns:a16="http://schemas.microsoft.com/office/drawing/2014/main" xmlns="" val="10004"/>
                  </a:ext>
                </a:extLst>
              </a:tr>
              <a:tr h="439200">
                <a:tc>
                  <a:txBody>
                    <a:bodyPr/>
                    <a:lstStyle/>
                    <a:p>
                      <a:pPr algn="l" fontAlgn="b"/>
                      <a:r>
                        <a:rPr lang="en-PH" sz="1400" b="0" i="0" u="none" strike="noStrike">
                          <a:solidFill>
                            <a:srgbClr val="000000"/>
                          </a:solidFill>
                          <a:effectLst/>
                          <a:latin typeface="Calibri" panose="020F0502020204030204" pitchFamily="34" charset="0"/>
                        </a:rPr>
                        <a:t>TAGUM NATIONAL TRADE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304261</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Tagum City</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1665</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74</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1653</a:t>
                      </a:r>
                    </a:p>
                  </a:txBody>
                  <a:tcPr marL="7620" marR="7620" marT="7620" marB="0" anchor="ctr"/>
                </a:tc>
                <a:extLst>
                  <a:ext uri="{0D108BD9-81ED-4DB2-BD59-A6C34878D82A}">
                    <a16:rowId xmlns:a16="http://schemas.microsoft.com/office/drawing/2014/main" xmlns="" val="10005"/>
                  </a:ext>
                </a:extLst>
              </a:tr>
              <a:tr h="439200">
                <a:tc>
                  <a:txBody>
                    <a:bodyPr/>
                    <a:lstStyle/>
                    <a:p>
                      <a:pPr algn="l" fontAlgn="b"/>
                      <a:r>
                        <a:rPr lang="en-PH" sz="1400" b="0" i="0" u="none" strike="noStrike">
                          <a:solidFill>
                            <a:srgbClr val="000000"/>
                          </a:solidFill>
                          <a:effectLst/>
                          <a:latin typeface="Calibri" panose="020F0502020204030204" pitchFamily="34" charset="0"/>
                        </a:rPr>
                        <a:t>Mariveles NHS - Camaya Campus</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306618</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Bataan</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1102</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61</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1643</a:t>
                      </a:r>
                    </a:p>
                  </a:txBody>
                  <a:tcPr marL="7620" marR="7620" marT="7620" marB="0" anchor="ctr"/>
                </a:tc>
                <a:extLst>
                  <a:ext uri="{0D108BD9-81ED-4DB2-BD59-A6C34878D82A}">
                    <a16:rowId xmlns:a16="http://schemas.microsoft.com/office/drawing/2014/main" xmlns="" val="10006"/>
                  </a:ext>
                </a:extLst>
              </a:tr>
              <a:tr h="284598">
                <a:tc>
                  <a:txBody>
                    <a:bodyPr/>
                    <a:lstStyle/>
                    <a:p>
                      <a:pPr algn="l" fontAlgn="b"/>
                      <a:r>
                        <a:rPr lang="en-PH" sz="1400" b="0" i="0" u="none" strike="noStrike">
                          <a:solidFill>
                            <a:srgbClr val="000000"/>
                          </a:solidFill>
                          <a:effectLst/>
                          <a:latin typeface="Calibri" panose="020F0502020204030204" pitchFamily="34" charset="0"/>
                        </a:rPr>
                        <a:t>Tanay Senior High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342565</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Rizal</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428</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44</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1552</a:t>
                      </a:r>
                    </a:p>
                  </a:txBody>
                  <a:tcPr marL="7620" marR="7620" marT="7620" marB="0" anchor="ctr"/>
                </a:tc>
                <a:extLst>
                  <a:ext uri="{0D108BD9-81ED-4DB2-BD59-A6C34878D82A}">
                    <a16:rowId xmlns:a16="http://schemas.microsoft.com/office/drawing/2014/main" xmlns="" val="10007"/>
                  </a:ext>
                </a:extLst>
              </a:tr>
              <a:tr h="654948">
                <a:tc>
                  <a:txBody>
                    <a:bodyPr/>
                    <a:lstStyle/>
                    <a:p>
                      <a:pPr algn="l" fontAlgn="b"/>
                      <a:r>
                        <a:rPr lang="en-PH" sz="1400" b="0" i="0" u="none" strike="noStrike">
                          <a:solidFill>
                            <a:srgbClr val="000000"/>
                          </a:solidFill>
                          <a:effectLst/>
                          <a:latin typeface="Calibri" panose="020F0502020204030204" pitchFamily="34" charset="0"/>
                        </a:rPr>
                        <a:t>Baguio City National Science High School (Senior High School-Stand Alone)</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340055</a:t>
                      </a:r>
                    </a:p>
                  </a:txBody>
                  <a:tcPr marL="7620" marR="7620" marT="7620" marB="0" anchor="ctr"/>
                </a:tc>
                <a:tc>
                  <a:txBody>
                    <a:bodyPr/>
                    <a:lstStyle/>
                    <a:p>
                      <a:pPr algn="l" fontAlgn="b"/>
                      <a:r>
                        <a:rPr lang="en-PH" sz="1400" b="0" i="0" u="none" strike="noStrike">
                          <a:solidFill>
                            <a:srgbClr val="000000"/>
                          </a:solidFill>
                          <a:effectLst/>
                          <a:latin typeface="Calibri" panose="020F0502020204030204" pitchFamily="34" charset="0"/>
                        </a:rPr>
                        <a:t>Baguio City</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474</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44</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1518</a:t>
                      </a:r>
                    </a:p>
                  </a:txBody>
                  <a:tcPr marL="7620" marR="7620" marT="7620" marB="0" anchor="ctr"/>
                </a:tc>
                <a:extLst>
                  <a:ext uri="{0D108BD9-81ED-4DB2-BD59-A6C34878D82A}">
                    <a16:rowId xmlns:a16="http://schemas.microsoft.com/office/drawing/2014/main" xmlns="" val="10008"/>
                  </a:ext>
                </a:extLst>
              </a:tr>
              <a:tr h="439200">
                <a:tc>
                  <a:txBody>
                    <a:bodyPr/>
                    <a:lstStyle/>
                    <a:p>
                      <a:pPr algn="l" fontAlgn="b"/>
                      <a:r>
                        <a:rPr lang="en-PH" sz="1400" b="0" i="0" u="none" strike="noStrike">
                          <a:solidFill>
                            <a:srgbClr val="000000"/>
                          </a:solidFill>
                          <a:effectLst/>
                          <a:latin typeface="Calibri" panose="020F0502020204030204" pitchFamily="34" charset="0"/>
                        </a:rPr>
                        <a:t>SHS within Alitagtag Central School</a:t>
                      </a:r>
                    </a:p>
                  </a:txBody>
                  <a:tcPr marL="7620" marR="7620" marT="7620" marB="0" anchor="ctr"/>
                </a:tc>
                <a:tc>
                  <a:txBody>
                    <a:bodyPr/>
                    <a:lstStyle/>
                    <a:p>
                      <a:pPr algn="ctr" fontAlgn="b"/>
                      <a:r>
                        <a:rPr lang="en-PH" sz="1400" b="0" i="0" u="none" strike="noStrike">
                          <a:solidFill>
                            <a:srgbClr val="000000"/>
                          </a:solidFill>
                          <a:effectLst/>
                          <a:latin typeface="Calibri" panose="020F0502020204030204" pitchFamily="34" charset="0"/>
                        </a:rPr>
                        <a:t>342200</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Batangas</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369</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39</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1386</a:t>
                      </a:r>
                    </a:p>
                  </a:txBody>
                  <a:tcPr marL="7620" marR="7620" marT="7620" marB="0" anchor="ctr"/>
                </a:tc>
                <a:extLst>
                  <a:ext uri="{0D108BD9-81ED-4DB2-BD59-A6C34878D82A}">
                    <a16:rowId xmlns:a16="http://schemas.microsoft.com/office/drawing/2014/main" xmlns="" val="10009"/>
                  </a:ext>
                </a:extLst>
              </a:tr>
              <a:tr h="270848">
                <a:tc>
                  <a:txBody>
                    <a:bodyPr/>
                    <a:lstStyle/>
                    <a:p>
                      <a:pPr algn="l" fontAlgn="b"/>
                      <a:r>
                        <a:rPr lang="en-PH" sz="1400" b="0" i="0" u="none" strike="noStrike" dirty="0">
                          <a:solidFill>
                            <a:srgbClr val="000000"/>
                          </a:solidFill>
                          <a:effectLst/>
                          <a:latin typeface="Calibri" panose="020F0502020204030204" pitchFamily="34" charset="0"/>
                        </a:rPr>
                        <a:t>F. F. </a:t>
                      </a:r>
                      <a:r>
                        <a:rPr lang="en-PH" sz="1400" b="0" i="0" u="none" strike="noStrike" dirty="0" err="1">
                          <a:solidFill>
                            <a:srgbClr val="000000"/>
                          </a:solidFill>
                          <a:effectLst/>
                          <a:latin typeface="Calibri" panose="020F0502020204030204" pitchFamily="34" charset="0"/>
                        </a:rPr>
                        <a:t>Halili</a:t>
                      </a:r>
                      <a:r>
                        <a:rPr lang="en-PH" sz="1400" b="0" i="0" u="none" strike="noStrike" dirty="0">
                          <a:solidFill>
                            <a:srgbClr val="000000"/>
                          </a:solidFill>
                          <a:effectLst/>
                          <a:latin typeface="Calibri" panose="020F0502020204030204" pitchFamily="34" charset="0"/>
                        </a:rPr>
                        <a:t> Nat'l. </a:t>
                      </a:r>
                      <a:r>
                        <a:rPr lang="en-PH" sz="1400" b="0" i="0" u="none" strike="noStrike" dirty="0" err="1">
                          <a:solidFill>
                            <a:srgbClr val="000000"/>
                          </a:solidFill>
                          <a:effectLst/>
                          <a:latin typeface="Calibri" panose="020F0502020204030204" pitchFamily="34" charset="0"/>
                        </a:rPr>
                        <a:t>Agr'l</a:t>
                      </a:r>
                      <a:r>
                        <a:rPr lang="en-PH" sz="1400" b="0" i="0" u="none" strike="noStrike" dirty="0">
                          <a:solidFill>
                            <a:srgbClr val="000000"/>
                          </a:solidFill>
                          <a:effectLst/>
                          <a:latin typeface="Calibri" panose="020F0502020204030204" pitchFamily="34" charset="0"/>
                        </a:rPr>
                        <a:t>. School</a:t>
                      </a:r>
                    </a:p>
                  </a:txBody>
                  <a:tcPr marL="7620" marR="7620" marT="7620" marB="0" anchor="ctr"/>
                </a:tc>
                <a:tc>
                  <a:txBody>
                    <a:bodyPr/>
                    <a:lstStyle/>
                    <a:p>
                      <a:pPr algn="ctr" fontAlgn="b"/>
                      <a:r>
                        <a:rPr lang="en-PH" sz="1400" b="0" i="0" u="none" strike="noStrike" dirty="0">
                          <a:solidFill>
                            <a:srgbClr val="000000"/>
                          </a:solidFill>
                          <a:effectLst/>
                          <a:latin typeface="Calibri" panose="020F0502020204030204" pitchFamily="34" charset="0"/>
                        </a:rPr>
                        <a:t>300739</a:t>
                      </a:r>
                    </a:p>
                  </a:txBody>
                  <a:tcPr marL="7620" marR="7620" marT="7620" marB="0" anchor="ctr"/>
                </a:tc>
                <a:tc>
                  <a:txBody>
                    <a:bodyPr/>
                    <a:lstStyle/>
                    <a:p>
                      <a:pPr algn="l" fontAlgn="b"/>
                      <a:r>
                        <a:rPr lang="en-PH" sz="1400" b="0" i="0" u="none" strike="noStrike" dirty="0" err="1">
                          <a:solidFill>
                            <a:srgbClr val="000000"/>
                          </a:solidFill>
                          <a:effectLst/>
                          <a:latin typeface="Calibri" panose="020F0502020204030204" pitchFamily="34" charset="0"/>
                        </a:rPr>
                        <a:t>Bulacan</a:t>
                      </a:r>
                      <a:endParaRPr lang="en-PH"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523</a:t>
                      </a:r>
                    </a:p>
                  </a:txBody>
                  <a:tcPr marL="7620" marR="7620" marT="7620" marB="0" anchor="ctr"/>
                </a:tc>
                <a:tc>
                  <a:txBody>
                    <a:bodyPr/>
                    <a:lstStyle/>
                    <a:p>
                      <a:pPr algn="r" fontAlgn="b"/>
                      <a:r>
                        <a:rPr lang="en-PH" sz="1400" b="0" i="0" u="none" strike="noStrike">
                          <a:solidFill>
                            <a:srgbClr val="000000"/>
                          </a:solidFill>
                          <a:effectLst/>
                          <a:latin typeface="Calibri" panose="020F0502020204030204" pitchFamily="34" charset="0"/>
                        </a:rPr>
                        <a:t>41</a:t>
                      </a:r>
                    </a:p>
                  </a:txBody>
                  <a:tcPr marL="7620" marR="7620" marT="7620" marB="0" anchor="ctr"/>
                </a:tc>
                <a:tc>
                  <a:txBody>
                    <a:bodyPr/>
                    <a:lstStyle/>
                    <a:p>
                      <a:pPr algn="r" fontAlgn="b"/>
                      <a:r>
                        <a:rPr lang="en-PH" sz="1400" b="0" i="0" u="none" strike="noStrike" dirty="0">
                          <a:solidFill>
                            <a:srgbClr val="000000"/>
                          </a:solidFill>
                          <a:effectLst/>
                          <a:latin typeface="Calibri" panose="020F0502020204030204" pitchFamily="34" charset="0"/>
                        </a:rPr>
                        <a:t>1327</a:t>
                      </a:r>
                    </a:p>
                  </a:txBody>
                  <a:tcPr marL="7620" marR="7620" marT="7620" marB="0" anchor="ctr"/>
                </a:tc>
                <a:extLst>
                  <a:ext uri="{0D108BD9-81ED-4DB2-BD59-A6C34878D82A}">
                    <a16:rowId xmlns:a16="http://schemas.microsoft.com/office/drawing/2014/main" xmlns="" val="10010"/>
                  </a:ext>
                </a:extLst>
              </a:tr>
            </a:tbl>
          </a:graphicData>
        </a:graphic>
      </p:graphicFrame>
      <p:sp>
        <p:nvSpPr>
          <p:cNvPr id="7" name="TextBox 6"/>
          <p:cNvSpPr txBox="1"/>
          <p:nvPr/>
        </p:nvSpPr>
        <p:spPr>
          <a:xfrm>
            <a:off x="0" y="5892776"/>
            <a:ext cx="9058276" cy="692497"/>
          </a:xfrm>
          <a:prstGeom prst="rect">
            <a:avLst/>
          </a:prstGeom>
          <a:noFill/>
        </p:spPr>
        <p:txBody>
          <a:bodyPr wrap="square" rtlCol="0">
            <a:spAutoFit/>
          </a:bodyPr>
          <a:lstStyle/>
          <a:p>
            <a:r>
              <a:rPr lang="en-PH" sz="1300" b="1" dirty="0" smtClean="0">
                <a:solidFill>
                  <a:srgbClr val="FF0000"/>
                </a:solidFill>
              </a:rPr>
              <a:t>Note: -For Integrated Schools (K to 10, K to 12 and JHS with SHS), the number of Classrooms are disaggregated by level based on </a:t>
            </a:r>
          </a:p>
          <a:p>
            <a:r>
              <a:rPr lang="en-PH" sz="1300" b="1" dirty="0">
                <a:solidFill>
                  <a:srgbClr val="FF0000"/>
                </a:solidFill>
              </a:rPr>
              <a:t> </a:t>
            </a:r>
            <a:r>
              <a:rPr lang="en-PH" sz="1300" b="1" dirty="0" smtClean="0">
                <a:solidFill>
                  <a:srgbClr val="FF0000"/>
                </a:solidFill>
              </a:rPr>
              <a:t>         proportion of Enrollment by level</a:t>
            </a:r>
          </a:p>
          <a:p>
            <a:r>
              <a:rPr lang="en-PH" sz="1300" b="1" dirty="0" smtClean="0">
                <a:solidFill>
                  <a:srgbClr val="FF0000"/>
                </a:solidFill>
              </a:rPr>
              <a:t>          - </a:t>
            </a:r>
            <a:r>
              <a:rPr lang="en-PH" sz="1300" b="1" dirty="0">
                <a:solidFill>
                  <a:srgbClr val="FF0000"/>
                </a:solidFill>
              </a:rPr>
              <a:t>NCR is excluded in the Top 10 Schools with the high capacity to accommodate learners </a:t>
            </a:r>
            <a:r>
              <a:rPr lang="en-PH" sz="1300" b="1" dirty="0" smtClean="0">
                <a:solidFill>
                  <a:srgbClr val="FF0000"/>
                </a:solidFill>
              </a:rPr>
              <a:t>because it is based on 2 shifts</a:t>
            </a:r>
          </a:p>
        </p:txBody>
      </p:sp>
    </p:spTree>
    <p:extLst>
      <p:ext uri="{BB962C8B-B14F-4D97-AF65-F5344CB8AC3E}">
        <p14:creationId xmlns:p14="http://schemas.microsoft.com/office/powerpoint/2010/main" val="41064247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3200" dirty="0" smtClean="0">
                <a:solidFill>
                  <a:schemeClr val="bg1"/>
                </a:solidFill>
              </a:rPr>
              <a:t>Proposed Enrolment Management</a:t>
            </a:r>
            <a:endParaRPr lang="en-PH" sz="32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48</a:t>
            </a:fld>
            <a:endParaRPr lang="en-US" dirty="0"/>
          </a:p>
        </p:txBody>
      </p:sp>
      <p:sp>
        <p:nvSpPr>
          <p:cNvPr id="5" name="Content Placeholder 2"/>
          <p:cNvSpPr>
            <a:spLocks noGrp="1"/>
          </p:cNvSpPr>
          <p:nvPr>
            <p:ph idx="1"/>
          </p:nvPr>
        </p:nvSpPr>
        <p:spPr>
          <a:xfrm>
            <a:off x="143691" y="949251"/>
            <a:ext cx="8830491" cy="5535383"/>
          </a:xfrm>
        </p:spPr>
        <p:txBody>
          <a:bodyPr>
            <a:noAutofit/>
          </a:bodyPr>
          <a:lstStyle/>
          <a:p>
            <a:pPr marL="514350" indent="-514350" algn="just">
              <a:buFont typeface="+mj-lt"/>
              <a:buAutoNum type="arabicPeriod"/>
            </a:pPr>
            <a:r>
              <a:rPr lang="en-US" dirty="0"/>
              <a:t>Schools that can no longer accommodate learners beyond their capacity shall do the following:</a:t>
            </a:r>
          </a:p>
          <a:p>
            <a:pPr marL="1204913" indent="-661988" algn="just">
              <a:buNone/>
            </a:pPr>
            <a:r>
              <a:rPr lang="en-US" sz="2800" dirty="0" smtClean="0"/>
              <a:t>1.1  Immediately </a:t>
            </a:r>
            <a:r>
              <a:rPr lang="en-US" sz="2800" dirty="0"/>
              <a:t>advise the parent/learner that the school has reached its capacity and give the parent with referral note to nearby public school or private school</a:t>
            </a:r>
          </a:p>
          <a:p>
            <a:pPr marL="1204913" indent="-661988" algn="just">
              <a:buNone/>
            </a:pPr>
            <a:r>
              <a:rPr lang="en-US" sz="2800" dirty="0" smtClean="0"/>
              <a:t>1.2 </a:t>
            </a:r>
            <a:r>
              <a:rPr lang="en-US" sz="2800" dirty="0"/>
              <a:t>If insistent, ask the parent to sign a temporary enrolment slip stating that the learner will be referred to nearby </a:t>
            </a:r>
            <a:r>
              <a:rPr lang="en-US" sz="2800" dirty="0" smtClean="0"/>
              <a:t>school later </a:t>
            </a:r>
            <a:r>
              <a:rPr lang="en-US" sz="2800" dirty="0"/>
              <a:t>(public or </a:t>
            </a:r>
            <a:r>
              <a:rPr lang="en-US" sz="2800" dirty="0" smtClean="0"/>
              <a:t>private)</a:t>
            </a:r>
            <a:endParaRPr lang="en-US" sz="2800" dirty="0"/>
          </a:p>
        </p:txBody>
      </p:sp>
    </p:spTree>
    <p:extLst>
      <p:ext uri="{BB962C8B-B14F-4D97-AF65-F5344CB8AC3E}">
        <p14:creationId xmlns:p14="http://schemas.microsoft.com/office/powerpoint/2010/main" val="9995496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3200" dirty="0" smtClean="0">
                <a:solidFill>
                  <a:schemeClr val="bg1"/>
                </a:solidFill>
              </a:rPr>
              <a:t>Proposed Enrolment Management</a:t>
            </a:r>
            <a:endParaRPr lang="en-PH" sz="32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49</a:t>
            </a:fld>
            <a:endParaRPr lang="en-US" dirty="0"/>
          </a:p>
        </p:txBody>
      </p:sp>
      <p:sp>
        <p:nvSpPr>
          <p:cNvPr id="5" name="Content Placeholder 2"/>
          <p:cNvSpPr>
            <a:spLocks noGrp="1"/>
          </p:cNvSpPr>
          <p:nvPr>
            <p:ph idx="1"/>
          </p:nvPr>
        </p:nvSpPr>
        <p:spPr>
          <a:xfrm>
            <a:off x="143691" y="949251"/>
            <a:ext cx="8830491" cy="5535384"/>
          </a:xfrm>
        </p:spPr>
        <p:txBody>
          <a:bodyPr>
            <a:normAutofit lnSpcReduction="10000"/>
          </a:bodyPr>
          <a:lstStyle/>
          <a:p>
            <a:pPr marL="582613" indent="-531813" algn="just">
              <a:buNone/>
            </a:pPr>
            <a:r>
              <a:rPr lang="en-US" dirty="0" smtClean="0"/>
              <a:t>2. Schools that can still accommodate new learners shall maximize their excess capacity by accepting new comers including referrals from other schools.</a:t>
            </a:r>
          </a:p>
          <a:p>
            <a:pPr marL="582613" indent="-531813" algn="just">
              <a:buNone/>
            </a:pPr>
            <a:r>
              <a:rPr lang="en-US" dirty="0" smtClean="0"/>
              <a:t>3. Once optimum capacity is reached, school authorities shall do 1.1 or 1.2.</a:t>
            </a:r>
          </a:p>
          <a:p>
            <a:pPr marL="582613" indent="-531813" algn="just">
              <a:buNone/>
            </a:pPr>
            <a:r>
              <a:rPr lang="en-US" dirty="0" smtClean="0"/>
              <a:t>4. High </a:t>
            </a:r>
            <a:r>
              <a:rPr lang="en-US" dirty="0"/>
              <a:t>School learners that will be referred to a private school are assured of either ESC or Voucher slots (for confirmation from program manager, if feasible). Prioritization shall be based on first come first served basis.</a:t>
            </a:r>
          </a:p>
          <a:p>
            <a:pPr marL="582613" indent="-531813" algn="just">
              <a:buNone/>
            </a:pPr>
            <a:endParaRPr lang="en-US" dirty="0" smtClean="0"/>
          </a:p>
          <a:p>
            <a:pPr algn="just">
              <a:buNone/>
            </a:pPr>
            <a:endParaRPr lang="en-US" dirty="0"/>
          </a:p>
          <a:p>
            <a:pPr algn="just"/>
            <a:endParaRPr lang="en-US" dirty="0"/>
          </a:p>
        </p:txBody>
      </p:sp>
    </p:spTree>
    <p:extLst>
      <p:ext uri="{BB962C8B-B14F-4D97-AF65-F5344CB8AC3E}">
        <p14:creationId xmlns:p14="http://schemas.microsoft.com/office/powerpoint/2010/main" val="4141334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Absorptive Capacity  of Public Schools </a:t>
            </a:r>
            <a:endParaRPr lang="en-US" sz="3600" dirty="0">
              <a:solidFill>
                <a:schemeClr val="bg1"/>
              </a:solidFill>
            </a:endParaRPr>
          </a:p>
        </p:txBody>
      </p:sp>
      <p:sp>
        <p:nvSpPr>
          <p:cNvPr id="3" name="Content Placeholder 2"/>
          <p:cNvSpPr>
            <a:spLocks noGrp="1"/>
          </p:cNvSpPr>
          <p:nvPr>
            <p:ph idx="1"/>
          </p:nvPr>
        </p:nvSpPr>
        <p:spPr>
          <a:xfrm>
            <a:off x="457200" y="1275827"/>
            <a:ext cx="8229600" cy="4525963"/>
          </a:xfrm>
        </p:spPr>
        <p:txBody>
          <a:bodyPr>
            <a:normAutofit/>
          </a:bodyPr>
          <a:lstStyle/>
          <a:p>
            <a:pPr algn="just"/>
            <a:r>
              <a:rPr lang="en-US" sz="3600" dirty="0" smtClean="0"/>
              <a:t>Initial Assessment of the inventory of classrooms and teachers vis a vis enrollment of </a:t>
            </a:r>
            <a:r>
              <a:rPr lang="en-US" sz="3600" dirty="0" err="1" smtClean="0"/>
              <a:t>DepEd</a:t>
            </a:r>
            <a:r>
              <a:rPr lang="en-US" sz="3600" dirty="0" smtClean="0"/>
              <a:t> public schools </a:t>
            </a:r>
          </a:p>
          <a:p>
            <a:pPr algn="just"/>
            <a:r>
              <a:rPr lang="en-US" sz="3600" dirty="0" smtClean="0"/>
              <a:t>Determine the absorptive capacity of public schools as part of its preparations for the school opening for SY 2019-2020</a:t>
            </a:r>
            <a:endParaRPr lang="en-US" sz="3600" dirty="0"/>
          </a:p>
          <a:p>
            <a:pPr algn="just">
              <a:buNone/>
            </a:pPr>
            <a:endParaRPr lang="en-US" sz="3600" dirty="0"/>
          </a:p>
          <a:p>
            <a:pPr algn="just"/>
            <a:endParaRPr lang="en-US" sz="3600" dirty="0"/>
          </a:p>
        </p:txBody>
      </p:sp>
      <p:sp>
        <p:nvSpPr>
          <p:cNvPr id="4" name="Slide Number Placeholder 3"/>
          <p:cNvSpPr>
            <a:spLocks noGrp="1"/>
          </p:cNvSpPr>
          <p:nvPr>
            <p:ph type="sldNum" sz="quarter" idx="12"/>
          </p:nvPr>
        </p:nvSpPr>
        <p:spPr/>
        <p:txBody>
          <a:bodyPr/>
          <a:lstStyle/>
          <a:p>
            <a:fld id="{0EE4D38F-7355-794E-AC76-FB188C8AB5FE}"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1481571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3200" dirty="0" smtClean="0">
                <a:solidFill>
                  <a:schemeClr val="bg1"/>
                </a:solidFill>
              </a:rPr>
              <a:t>Proposed Enrolment Management</a:t>
            </a:r>
            <a:endParaRPr lang="en-PH" sz="32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50</a:t>
            </a:fld>
            <a:endParaRPr lang="en-US" dirty="0"/>
          </a:p>
        </p:txBody>
      </p:sp>
      <p:sp>
        <p:nvSpPr>
          <p:cNvPr id="5" name="Content Placeholder 2"/>
          <p:cNvSpPr>
            <a:spLocks noGrp="1"/>
          </p:cNvSpPr>
          <p:nvPr>
            <p:ph idx="1"/>
          </p:nvPr>
        </p:nvSpPr>
        <p:spPr>
          <a:xfrm>
            <a:off x="143691" y="949251"/>
            <a:ext cx="8830491" cy="5535384"/>
          </a:xfrm>
        </p:spPr>
        <p:txBody>
          <a:bodyPr>
            <a:normAutofit/>
          </a:bodyPr>
          <a:lstStyle/>
          <a:p>
            <a:pPr marL="514350" indent="-514350" algn="just">
              <a:buFont typeface="+mj-lt"/>
              <a:buAutoNum type="arabicPeriod" startAt="5"/>
            </a:pPr>
            <a:r>
              <a:rPr lang="en-US" dirty="0" smtClean="0"/>
              <a:t>Prioritization for elementary shall be based </a:t>
            </a:r>
            <a:r>
              <a:rPr lang="en-US" dirty="0"/>
              <a:t>on </a:t>
            </a:r>
            <a:r>
              <a:rPr lang="en-US" dirty="0" smtClean="0"/>
              <a:t>the following by order of priority:</a:t>
            </a:r>
          </a:p>
          <a:p>
            <a:pPr marL="1204913" indent="-661988" algn="just">
              <a:buNone/>
            </a:pPr>
            <a:r>
              <a:rPr lang="en-US" sz="2800" dirty="0" smtClean="0"/>
              <a:t>5.1 Kinder enrollees residing in a Barangay shall be given top priority since they are still very young</a:t>
            </a:r>
          </a:p>
          <a:p>
            <a:pPr marL="1204913" indent="-661988" algn="just">
              <a:buNone/>
            </a:pPr>
            <a:r>
              <a:rPr lang="en-US" sz="2800" dirty="0" smtClean="0"/>
              <a:t>5.3 Transferees shall be prioritized based on the date of enrolment (first come, first served)</a:t>
            </a:r>
          </a:p>
          <a:p>
            <a:pPr marL="1204913" indent="-661988" algn="just">
              <a:buNone/>
            </a:pPr>
            <a:endParaRPr lang="en-US" sz="2800" dirty="0"/>
          </a:p>
          <a:p>
            <a:pPr marL="492125" indent="-441325" algn="just">
              <a:buNone/>
            </a:pPr>
            <a:r>
              <a:rPr lang="en-US" dirty="0" smtClean="0"/>
              <a:t>6. If </a:t>
            </a:r>
            <a:r>
              <a:rPr lang="en-US" dirty="0"/>
              <a:t>neighboring schools also can no longer accept additional enrollment, school authorities  must adopt temporary measures like, double shifting, use of TLS and use of LGU facilities, if available.</a:t>
            </a:r>
          </a:p>
          <a:p>
            <a:pPr algn="just"/>
            <a:endParaRPr lang="en-US" sz="3600" dirty="0"/>
          </a:p>
          <a:p>
            <a:pPr algn="just">
              <a:buNone/>
            </a:pPr>
            <a:endParaRPr lang="en-US" sz="3600" dirty="0"/>
          </a:p>
          <a:p>
            <a:pPr algn="just"/>
            <a:endParaRPr lang="en-US" sz="3600" dirty="0"/>
          </a:p>
        </p:txBody>
      </p:sp>
      <p:sp>
        <p:nvSpPr>
          <p:cNvPr id="6" name="TextBox 5"/>
          <p:cNvSpPr txBox="1"/>
          <p:nvPr/>
        </p:nvSpPr>
        <p:spPr>
          <a:xfrm>
            <a:off x="1567545" y="3879668"/>
            <a:ext cx="5512525" cy="461665"/>
          </a:xfrm>
          <a:prstGeom prst="rect">
            <a:avLst/>
          </a:prstGeom>
          <a:noFill/>
        </p:spPr>
        <p:txBody>
          <a:bodyPr wrap="square" rtlCol="0">
            <a:spAutoFit/>
          </a:bodyPr>
          <a:lstStyle/>
          <a:p>
            <a:pPr algn="ctr"/>
            <a:r>
              <a:rPr lang="en-US" sz="2400" b="1" dirty="0" smtClean="0">
                <a:solidFill>
                  <a:srgbClr val="FF0000"/>
                </a:solidFill>
              </a:rPr>
              <a:t>PRONE TO ABUSE OF DESCRETION</a:t>
            </a:r>
            <a:endParaRPr lang="en-US" sz="2400" b="1" dirty="0">
              <a:solidFill>
                <a:srgbClr val="FF0000"/>
              </a:solidFill>
            </a:endParaRPr>
          </a:p>
        </p:txBody>
      </p:sp>
    </p:spTree>
    <p:extLst>
      <p:ext uri="{BB962C8B-B14F-4D97-AF65-F5344CB8AC3E}">
        <p14:creationId xmlns:p14="http://schemas.microsoft.com/office/powerpoint/2010/main" val="15376452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1"/>
            <a:ext cx="8830491" cy="949249"/>
          </a:xfrm>
        </p:spPr>
        <p:txBody>
          <a:bodyPr>
            <a:noAutofit/>
          </a:bodyPr>
          <a:lstStyle/>
          <a:p>
            <a:r>
              <a:rPr lang="en-US" sz="3200" dirty="0" smtClean="0">
                <a:solidFill>
                  <a:schemeClr val="bg1"/>
                </a:solidFill>
              </a:rPr>
              <a:t>Proposed Enrolment Management</a:t>
            </a:r>
            <a:endParaRPr lang="en-PH" sz="3200"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51</a:t>
            </a:fld>
            <a:endParaRPr lang="en-US" dirty="0"/>
          </a:p>
        </p:txBody>
      </p:sp>
      <p:sp>
        <p:nvSpPr>
          <p:cNvPr id="5" name="Content Placeholder 2"/>
          <p:cNvSpPr>
            <a:spLocks noGrp="1"/>
          </p:cNvSpPr>
          <p:nvPr>
            <p:ph idx="1"/>
          </p:nvPr>
        </p:nvSpPr>
        <p:spPr>
          <a:xfrm>
            <a:off x="143691" y="1214845"/>
            <a:ext cx="8830491" cy="5269789"/>
          </a:xfrm>
        </p:spPr>
        <p:txBody>
          <a:bodyPr>
            <a:normAutofit/>
          </a:bodyPr>
          <a:lstStyle/>
          <a:p>
            <a:pPr marL="514350" indent="-514350" algn="just">
              <a:buFont typeface="+mj-lt"/>
              <a:buAutoNum type="arabicPeriod" startAt="7"/>
            </a:pPr>
            <a:r>
              <a:rPr lang="en-US" dirty="0" smtClean="0"/>
              <a:t>Expeditious construction of new school building, deployment of new teacher items and other basic inputs must be ensured</a:t>
            </a:r>
          </a:p>
          <a:p>
            <a:pPr marL="514350" indent="-514350" algn="just">
              <a:buFont typeface="+mj-lt"/>
              <a:buAutoNum type="arabicPeriod" startAt="7"/>
            </a:pPr>
            <a:r>
              <a:rPr lang="en-US" dirty="0" smtClean="0"/>
              <a:t>Payment of Teacher Overtime must be assured</a:t>
            </a:r>
          </a:p>
          <a:p>
            <a:pPr algn="just"/>
            <a:endParaRPr lang="en-US" dirty="0"/>
          </a:p>
          <a:p>
            <a:pPr algn="just">
              <a:buNone/>
            </a:pPr>
            <a:endParaRPr lang="en-US" dirty="0"/>
          </a:p>
          <a:p>
            <a:pPr algn="just"/>
            <a:endParaRPr lang="en-US" dirty="0"/>
          </a:p>
        </p:txBody>
      </p:sp>
    </p:spTree>
    <p:extLst>
      <p:ext uri="{BB962C8B-B14F-4D97-AF65-F5344CB8AC3E}">
        <p14:creationId xmlns:p14="http://schemas.microsoft.com/office/powerpoint/2010/main" val="19791704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PH" sz="4800" b="1" dirty="0">
                <a:solidFill>
                  <a:schemeClr val="bg1"/>
                </a:solidFill>
              </a:rPr>
              <a:t>THANK YOU</a:t>
            </a:r>
            <a:endParaRPr lang="en-US" sz="4800" b="1" dirty="0">
              <a:solidFill>
                <a:schemeClr val="bg1"/>
              </a:solidFill>
            </a:endParaRPr>
          </a:p>
        </p:txBody>
      </p:sp>
    </p:spTree>
    <p:extLst>
      <p:ext uri="{BB962C8B-B14F-4D97-AF65-F5344CB8AC3E}">
        <p14:creationId xmlns:p14="http://schemas.microsoft.com/office/powerpoint/2010/main" val="38311247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Magna Carta for Teachers</a:t>
            </a:r>
          </a:p>
          <a:p>
            <a:r>
              <a:rPr lang="en-US" dirty="0" smtClean="0"/>
              <a:t>Non-teaching for schools</a:t>
            </a:r>
          </a:p>
          <a:p>
            <a:r>
              <a:rPr lang="en-US" dirty="0" smtClean="0"/>
              <a:t>Review of </a:t>
            </a:r>
            <a:r>
              <a:rPr lang="en-US" dirty="0" err="1" smtClean="0"/>
              <a:t>Trifocalized</a:t>
            </a:r>
            <a:r>
              <a:rPr lang="en-US" dirty="0" smtClean="0"/>
              <a:t> Policy</a:t>
            </a:r>
            <a:endParaRPr lang="en-US" dirty="0"/>
          </a:p>
        </p:txBody>
      </p:sp>
      <p:sp>
        <p:nvSpPr>
          <p:cNvPr id="4" name="Slide Number Placeholder 3"/>
          <p:cNvSpPr>
            <a:spLocks noGrp="1"/>
          </p:cNvSpPr>
          <p:nvPr>
            <p:ph type="sldNum" sz="quarter" idx="12"/>
          </p:nvPr>
        </p:nvSpPr>
        <p:spPr/>
        <p:txBody>
          <a:bodyPr/>
          <a:lstStyle/>
          <a:p>
            <a:fld id="{0EE4D38F-7355-794E-AC76-FB188C8AB5FE}" type="slidenum">
              <a:rPr lang="en-US" smtClean="0"/>
              <a:pPr/>
              <a:t>53</a:t>
            </a:fld>
            <a:endParaRPr lang="en-US" dirty="0"/>
          </a:p>
        </p:txBody>
      </p:sp>
    </p:spTree>
    <p:extLst>
      <p:ext uri="{BB962C8B-B14F-4D97-AF65-F5344CB8AC3E}">
        <p14:creationId xmlns:p14="http://schemas.microsoft.com/office/powerpoint/2010/main" val="3247159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solidFill>
                  <a:schemeClr val="bg1"/>
                </a:solidFill>
              </a:rPr>
              <a:t>Data Sources</a:t>
            </a:r>
            <a:endParaRPr lang="en-US"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69491"/>
              </p:ext>
            </p:extLst>
          </p:nvPr>
        </p:nvGraphicFramePr>
        <p:xfrm>
          <a:off x="457200" y="1341920"/>
          <a:ext cx="8219440" cy="3726468"/>
        </p:xfrm>
        <a:graphic>
          <a:graphicData uri="http://schemas.openxmlformats.org/drawingml/2006/table">
            <a:tbl>
              <a:tblPr firstRow="1" bandRow="1">
                <a:tableStyleId>{69012ECD-51FC-41F1-AA8D-1B2483CD663E}</a:tableStyleId>
              </a:tblPr>
              <a:tblGrid>
                <a:gridCol w="2046112">
                  <a:extLst>
                    <a:ext uri="{9D8B030D-6E8A-4147-A177-3AD203B41FA5}">
                      <a16:colId xmlns:a16="http://schemas.microsoft.com/office/drawing/2014/main" xmlns="" val="2673461788"/>
                    </a:ext>
                  </a:extLst>
                </a:gridCol>
                <a:gridCol w="6173328">
                  <a:extLst>
                    <a:ext uri="{9D8B030D-6E8A-4147-A177-3AD203B41FA5}">
                      <a16:colId xmlns:a16="http://schemas.microsoft.com/office/drawing/2014/main" xmlns="" val="1727466470"/>
                    </a:ext>
                  </a:extLst>
                </a:gridCol>
              </a:tblGrid>
              <a:tr h="871557">
                <a:tc>
                  <a:txBody>
                    <a:bodyPr/>
                    <a:lstStyle/>
                    <a:p>
                      <a:pPr algn="ctr"/>
                      <a:r>
                        <a:rPr lang="en-PH" sz="2000" dirty="0"/>
                        <a:t>VARIABLE</a:t>
                      </a:r>
                      <a:endParaRPr lang="en-US" sz="2000" i="0" dirty="0">
                        <a:latin typeface="+mn-lt"/>
                      </a:endParaRPr>
                    </a:p>
                  </a:txBody>
                  <a:tcPr anchor="ctr"/>
                </a:tc>
                <a:tc>
                  <a:txBody>
                    <a:bodyPr/>
                    <a:lstStyle/>
                    <a:p>
                      <a:pPr algn="ctr"/>
                      <a:r>
                        <a:rPr lang="en-PH" sz="2000" dirty="0"/>
                        <a:t>DATA</a:t>
                      </a:r>
                      <a:r>
                        <a:rPr lang="en-PH" sz="2000" baseline="0" dirty="0"/>
                        <a:t> SOURCE</a:t>
                      </a:r>
                      <a:endParaRPr lang="en-US" sz="2000" i="0" dirty="0">
                        <a:latin typeface="+mn-lt"/>
                      </a:endParaRPr>
                    </a:p>
                  </a:txBody>
                  <a:tcPr anchor="ctr"/>
                </a:tc>
                <a:extLst>
                  <a:ext uri="{0D108BD9-81ED-4DB2-BD59-A6C34878D82A}">
                    <a16:rowId xmlns:a16="http://schemas.microsoft.com/office/drawing/2014/main" xmlns="" val="2981046753"/>
                  </a:ext>
                </a:extLst>
              </a:tr>
              <a:tr h="815688">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US" sz="1800" b="1" u="none" strike="noStrike" kern="1200" dirty="0">
                          <a:effectLst/>
                        </a:rPr>
                        <a:t>Enrollment</a:t>
                      </a:r>
                      <a:endParaRPr lang="en-US" sz="1800" b="1" i="0" u="none" strike="noStrike" kern="1200" dirty="0">
                        <a:solidFill>
                          <a:srgbClr val="000000"/>
                        </a:solidFill>
                        <a:effectLst/>
                        <a:latin typeface="+mn-lt"/>
                        <a:ea typeface="+mn-ea"/>
                        <a:cs typeface="+mn-cs"/>
                      </a:endParaRPr>
                    </a:p>
                  </a:txBody>
                  <a:tcPr marL="7620" marR="7620" marT="7620" marB="0" anchor="ctr"/>
                </a:tc>
                <a:tc>
                  <a:txBody>
                    <a:bodyPr/>
                    <a:lstStyle/>
                    <a:p>
                      <a:pPr marL="0" marR="0" indent="0" algn="l" defTabSz="457200" rtl="0" eaLnBrk="1" fontAlgn="t" latinLnBrk="0" hangingPunct="1">
                        <a:lnSpc>
                          <a:spcPct val="100000"/>
                        </a:lnSpc>
                        <a:spcBef>
                          <a:spcPts val="0"/>
                        </a:spcBef>
                        <a:spcAft>
                          <a:spcPts val="0"/>
                        </a:spcAft>
                        <a:buClrTx/>
                        <a:buSzTx/>
                        <a:buFontTx/>
                        <a:buNone/>
                        <a:tabLst/>
                        <a:defRPr/>
                      </a:pPr>
                      <a:r>
                        <a:rPr lang="en-PH" sz="1800" u="none" strike="noStrike" kern="1200" dirty="0">
                          <a:effectLst/>
                        </a:rPr>
                        <a:t>SY </a:t>
                      </a:r>
                      <a:r>
                        <a:rPr lang="en-PH" sz="1800" u="none" strike="noStrike" kern="1200" dirty="0" smtClean="0">
                          <a:effectLst/>
                        </a:rPr>
                        <a:t>2018-2019</a:t>
                      </a:r>
                      <a:r>
                        <a:rPr lang="en-PH" sz="1800" u="none" strike="noStrike" kern="1200" baseline="0" dirty="0" smtClean="0">
                          <a:effectLst/>
                        </a:rPr>
                        <a:t> LIS as of</a:t>
                      </a:r>
                      <a:r>
                        <a:rPr lang="en-PH" sz="1800" u="none" strike="noStrike" kern="1200" dirty="0" smtClean="0">
                          <a:effectLst/>
                        </a:rPr>
                        <a:t> Nov. 30, 2018</a:t>
                      </a:r>
                      <a:endParaRPr lang="en-PH" sz="1800" b="0" i="0" u="none" strike="noStrike" kern="1200" dirty="0">
                        <a:solidFill>
                          <a:srgbClr val="000000"/>
                        </a:solidFill>
                        <a:effectLst/>
                        <a:latin typeface="+mn-lt"/>
                        <a:ea typeface="+mn-ea"/>
                        <a:cs typeface="+mn-cs"/>
                      </a:endParaRPr>
                    </a:p>
                  </a:txBody>
                  <a:tcPr marL="7620" marR="7620" marT="7620" marB="0" anchor="ctr"/>
                </a:tc>
                <a:extLst>
                  <a:ext uri="{0D108BD9-81ED-4DB2-BD59-A6C34878D82A}">
                    <a16:rowId xmlns:a16="http://schemas.microsoft.com/office/drawing/2014/main" xmlns="" val="2574541163"/>
                  </a:ext>
                </a:extLst>
              </a:tr>
              <a:tr h="815688">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US" sz="1800" b="1" u="none" strike="noStrike" kern="1200" dirty="0">
                          <a:effectLst/>
                        </a:rPr>
                        <a:t>Teachers</a:t>
                      </a:r>
                      <a:endParaRPr lang="en-US" sz="1800" b="1" i="0" u="none" strike="noStrike" kern="1200" dirty="0">
                        <a:solidFill>
                          <a:srgbClr val="000000"/>
                        </a:solidFill>
                        <a:effectLst/>
                        <a:latin typeface="+mn-lt"/>
                        <a:ea typeface="+mn-ea"/>
                        <a:cs typeface="+mn-cs"/>
                      </a:endParaRPr>
                    </a:p>
                  </a:txBody>
                  <a:tcPr marL="7620" marR="7620" marT="7620" marB="0" anchor="ctr"/>
                </a:tc>
                <a:tc>
                  <a:txBody>
                    <a:bodyPr/>
                    <a:lstStyle/>
                    <a:p>
                      <a:pPr marL="0" marR="0" indent="0" algn="l" defTabSz="457200" rtl="0" eaLnBrk="1" fontAlgn="t" latinLnBrk="0" hangingPunct="1">
                        <a:lnSpc>
                          <a:spcPct val="100000"/>
                        </a:lnSpc>
                        <a:spcBef>
                          <a:spcPts val="0"/>
                        </a:spcBef>
                        <a:spcAft>
                          <a:spcPts val="0"/>
                        </a:spcAft>
                        <a:buClrTx/>
                        <a:buSzTx/>
                        <a:buFontTx/>
                        <a:buNone/>
                        <a:tabLst/>
                        <a:defRPr/>
                      </a:pPr>
                      <a:r>
                        <a:rPr lang="en-PH" sz="1800" u="none" strike="noStrike" kern="1200" dirty="0" smtClean="0">
                          <a:solidFill>
                            <a:schemeClr val="tx1"/>
                          </a:solidFill>
                          <a:effectLst/>
                        </a:rPr>
                        <a:t>SY</a:t>
                      </a:r>
                      <a:r>
                        <a:rPr lang="en-PH" sz="1800" u="none" strike="noStrike" kern="1200" baseline="0" dirty="0" smtClean="0">
                          <a:solidFill>
                            <a:schemeClr val="tx1"/>
                          </a:solidFill>
                          <a:effectLst/>
                        </a:rPr>
                        <a:t> 2018-2019 BEIS Generated Report as of </a:t>
                      </a:r>
                      <a:r>
                        <a:rPr lang="en-PH" sz="1800" u="none" strike="noStrike" kern="1200" dirty="0" smtClean="0">
                          <a:solidFill>
                            <a:schemeClr val="tx1"/>
                          </a:solidFill>
                          <a:effectLst/>
                        </a:rPr>
                        <a:t>Dec </a:t>
                      </a:r>
                      <a:r>
                        <a:rPr lang="en-PH" sz="1800" u="none" strike="noStrike" kern="1200" dirty="0">
                          <a:solidFill>
                            <a:schemeClr val="tx1"/>
                          </a:solidFill>
                          <a:effectLst/>
                        </a:rPr>
                        <a:t>31, </a:t>
                      </a:r>
                      <a:r>
                        <a:rPr lang="en-PH" sz="1800" u="none" strike="noStrike" kern="1200" dirty="0" smtClean="0">
                          <a:solidFill>
                            <a:schemeClr val="tx1"/>
                          </a:solidFill>
                          <a:effectLst/>
                        </a:rPr>
                        <a:t>2018</a:t>
                      </a:r>
                      <a:endParaRPr lang="en-PH" sz="1800" b="0" i="0" u="none" strike="noStrike" kern="1200" dirty="0">
                        <a:solidFill>
                          <a:schemeClr val="tx1"/>
                        </a:solidFill>
                        <a:effectLst/>
                        <a:latin typeface="+mn-lt"/>
                        <a:ea typeface="+mn-ea"/>
                        <a:cs typeface="+mn-cs"/>
                      </a:endParaRPr>
                    </a:p>
                  </a:txBody>
                  <a:tcPr marL="7620" marR="7620" marT="7620" marB="0" anchor="ctr"/>
                </a:tc>
                <a:extLst>
                  <a:ext uri="{0D108BD9-81ED-4DB2-BD59-A6C34878D82A}">
                    <a16:rowId xmlns:a16="http://schemas.microsoft.com/office/drawing/2014/main" xmlns="" val="4053423940"/>
                  </a:ext>
                </a:extLst>
              </a:tr>
              <a:tr h="1223535">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US" sz="1800" b="1" u="none" strike="noStrike" kern="1200" dirty="0">
                          <a:effectLst/>
                        </a:rPr>
                        <a:t>Classrooms</a:t>
                      </a:r>
                      <a:endParaRPr lang="en-US" sz="1800" b="1" i="0" u="none" strike="noStrike" kern="1200" dirty="0">
                        <a:solidFill>
                          <a:srgbClr val="000000"/>
                        </a:solidFill>
                        <a:effectLst/>
                        <a:latin typeface="+mn-lt"/>
                        <a:ea typeface="+mn-ea"/>
                        <a:cs typeface="+mn-cs"/>
                      </a:endParaRPr>
                    </a:p>
                  </a:txBody>
                  <a:tcPr marL="7620" marR="7620" marT="7620" marB="0" anchor="ctr"/>
                </a:tc>
                <a:tc>
                  <a:txBody>
                    <a:bodyPr/>
                    <a:lstStyle/>
                    <a:p>
                      <a:pPr marL="0" marR="0" indent="0" algn="l" defTabSz="457200" rtl="0" eaLnBrk="1" fontAlgn="t" latinLnBrk="0" hangingPunct="1">
                        <a:lnSpc>
                          <a:spcPct val="100000"/>
                        </a:lnSpc>
                        <a:spcBef>
                          <a:spcPts val="0"/>
                        </a:spcBef>
                        <a:spcAft>
                          <a:spcPts val="0"/>
                        </a:spcAft>
                        <a:buClrTx/>
                        <a:buSzTx/>
                        <a:buFontTx/>
                        <a:buNone/>
                        <a:tabLst/>
                        <a:defRPr/>
                      </a:pPr>
                      <a:r>
                        <a:rPr lang="en-PH" sz="1800" b="0" i="0" u="none" strike="noStrike" kern="1200" dirty="0" smtClean="0">
                          <a:solidFill>
                            <a:schemeClr val="tx1"/>
                          </a:solidFill>
                          <a:effectLst/>
                          <a:latin typeface="+mn-lt"/>
                          <a:ea typeface="+mn-ea"/>
                          <a:cs typeface="+mn-cs"/>
                        </a:rPr>
                        <a:t>Based</a:t>
                      </a:r>
                      <a:r>
                        <a:rPr lang="en-PH" sz="1800" b="0" i="0" u="none" strike="noStrike" kern="1200" baseline="0" dirty="0" smtClean="0">
                          <a:solidFill>
                            <a:schemeClr val="tx1"/>
                          </a:solidFill>
                          <a:effectLst/>
                          <a:latin typeface="+mn-lt"/>
                          <a:ea typeface="+mn-ea"/>
                          <a:cs typeface="+mn-cs"/>
                        </a:rPr>
                        <a:t> on EFD Database (NEILSEN 2018 + NSBI 2016)</a:t>
                      </a:r>
                      <a:endParaRPr lang="en-PH" sz="1800" b="0" i="0" u="none" strike="noStrike" kern="1200" dirty="0">
                        <a:solidFill>
                          <a:srgbClr val="000000"/>
                        </a:solidFill>
                        <a:effectLst/>
                        <a:latin typeface="+mn-lt"/>
                        <a:ea typeface="+mn-ea"/>
                        <a:cs typeface="+mn-cs"/>
                      </a:endParaRPr>
                    </a:p>
                  </a:txBody>
                  <a:tcPr marL="7620" marR="7620" marT="7620" marB="0" anchor="ctr"/>
                </a:tc>
                <a:extLst>
                  <a:ext uri="{0D108BD9-81ED-4DB2-BD59-A6C34878D82A}">
                    <a16:rowId xmlns:a16="http://schemas.microsoft.com/office/drawing/2014/main" xmlns="" val="3723266061"/>
                  </a:ext>
                </a:extLst>
              </a:tr>
            </a:tbl>
          </a:graphicData>
        </a:graphic>
      </p:graphicFrame>
      <p:sp>
        <p:nvSpPr>
          <p:cNvPr id="6" name="TextBox 5"/>
          <p:cNvSpPr txBox="1"/>
          <p:nvPr/>
        </p:nvSpPr>
        <p:spPr>
          <a:xfrm>
            <a:off x="447040" y="5138075"/>
            <a:ext cx="8229600" cy="292388"/>
          </a:xfrm>
          <a:prstGeom prst="rect">
            <a:avLst/>
          </a:prstGeom>
          <a:noFill/>
        </p:spPr>
        <p:txBody>
          <a:bodyPr wrap="square" rtlCol="0">
            <a:spAutoFit/>
          </a:bodyPr>
          <a:lstStyle/>
          <a:p>
            <a:pPr algn="just"/>
            <a:r>
              <a:rPr lang="en-PH" sz="1300" i="1" dirty="0"/>
              <a:t>Note: </a:t>
            </a:r>
            <a:r>
              <a:rPr lang="en-PH" sz="1300" i="1" dirty="0">
                <a:solidFill>
                  <a:srgbClr val="000000"/>
                </a:solidFill>
              </a:rPr>
              <a:t>There are schools with incomplete information due to no submission/entry of data or errors in extraction.</a:t>
            </a:r>
          </a:p>
        </p:txBody>
      </p:sp>
      <p:sp>
        <p:nvSpPr>
          <p:cNvPr id="3" name="Slide Number Placeholder 2"/>
          <p:cNvSpPr>
            <a:spLocks noGrp="1"/>
          </p:cNvSpPr>
          <p:nvPr>
            <p:ph type="sldNum" sz="quarter" idx="12"/>
          </p:nvPr>
        </p:nvSpPr>
        <p:spPr/>
        <p:txBody>
          <a:bodyPr/>
          <a:lstStyle/>
          <a:p>
            <a:fld id="{0EE4D38F-7355-794E-AC76-FB188C8AB5FE}" type="slidenum">
              <a:rPr lang="en-US" smtClean="0"/>
              <a:pPr/>
              <a:t>6</a:t>
            </a:fld>
            <a:endParaRPr lang="en-US"/>
          </a:p>
        </p:txBody>
      </p:sp>
    </p:spTree>
    <p:extLst>
      <p:ext uri="{BB962C8B-B14F-4D97-AF65-F5344CB8AC3E}">
        <p14:creationId xmlns:p14="http://schemas.microsoft.com/office/powerpoint/2010/main" val="2475002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solidFill>
                  <a:schemeClr val="bg1"/>
                </a:solidFill>
              </a:rPr>
              <a:t>Parameters</a:t>
            </a:r>
            <a:endParaRPr lang="en-PH"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37702738"/>
              </p:ext>
            </p:extLst>
          </p:nvPr>
        </p:nvGraphicFramePr>
        <p:xfrm>
          <a:off x="156754" y="1123195"/>
          <a:ext cx="8530046" cy="4356022"/>
        </p:xfrm>
        <a:graphic>
          <a:graphicData uri="http://schemas.openxmlformats.org/drawingml/2006/table">
            <a:tbl>
              <a:tblPr firstRow="1" firstCol="1" bandRow="1">
                <a:tableStyleId>{69012ECD-51FC-41F1-AA8D-1B2483CD663E}</a:tableStyleId>
              </a:tblPr>
              <a:tblGrid>
                <a:gridCol w="3331029">
                  <a:extLst>
                    <a:ext uri="{9D8B030D-6E8A-4147-A177-3AD203B41FA5}">
                      <a16:colId xmlns:a16="http://schemas.microsoft.com/office/drawing/2014/main" xmlns="" val="193904552"/>
                    </a:ext>
                  </a:extLst>
                </a:gridCol>
                <a:gridCol w="2779528">
                  <a:extLst>
                    <a:ext uri="{9D8B030D-6E8A-4147-A177-3AD203B41FA5}">
                      <a16:colId xmlns:a16="http://schemas.microsoft.com/office/drawing/2014/main" xmlns="" val="2800025796"/>
                    </a:ext>
                  </a:extLst>
                </a:gridCol>
                <a:gridCol w="2419489">
                  <a:extLst>
                    <a:ext uri="{9D8B030D-6E8A-4147-A177-3AD203B41FA5}">
                      <a16:colId xmlns:a16="http://schemas.microsoft.com/office/drawing/2014/main" xmlns="" val="3485388935"/>
                    </a:ext>
                  </a:extLst>
                </a:gridCol>
              </a:tblGrid>
              <a:tr h="1188388">
                <a:tc gridSpan="3">
                  <a:txBody>
                    <a:bodyPr/>
                    <a:lstStyle/>
                    <a:p>
                      <a:pPr algn="l">
                        <a:lnSpc>
                          <a:spcPct val="107000"/>
                        </a:lnSpc>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Assumption:</a:t>
                      </a:r>
                      <a:r>
                        <a:rPr lang="en-US" sz="2400" baseline="0" dirty="0" smtClean="0">
                          <a:effectLst/>
                          <a:latin typeface="Calibri" panose="020F0502020204030204" pitchFamily="34" charset="0"/>
                          <a:ea typeface="Calibri" panose="020F0502020204030204" pitchFamily="34" charset="0"/>
                          <a:cs typeface="Times New Roman" panose="02020603050405020304" pitchFamily="18" charset="0"/>
                        </a:rPr>
                        <a:t> 1:45 Teacher-Learner Ratio </a:t>
                      </a:r>
                      <a:endParaRPr lang="en-US" sz="2400" baseline="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US" sz="2400" baseline="0" dirty="0" smtClean="0">
                          <a:effectLst/>
                          <a:latin typeface="Calibri" panose="020F0502020204030204" pitchFamily="34" charset="0"/>
                          <a:ea typeface="Calibri" panose="020F0502020204030204" pitchFamily="34" charset="0"/>
                          <a:cs typeface="Times New Roman" panose="02020603050405020304" pitchFamily="18" charset="0"/>
                        </a:rPr>
                        <a:t>                        1:45 Classroom-Learner Ratio</a:t>
                      </a:r>
                    </a:p>
                  </a:txBody>
                  <a:tcPr marL="18415" marR="18415" marT="18415" marB="18415" anchor="ctr"/>
                </a:tc>
                <a:tc hMerge="1">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18415" marB="18415" anchor="ctr"/>
                </a:tc>
                <a:tc hMerge="1">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18415" marB="18415" anchor="ctr"/>
                </a:tc>
                <a:extLst>
                  <a:ext uri="{0D108BD9-81ED-4DB2-BD59-A6C34878D82A}">
                    <a16:rowId xmlns:a16="http://schemas.microsoft.com/office/drawing/2014/main" xmlns="" val="10001"/>
                  </a:ext>
                </a:extLst>
              </a:tr>
              <a:tr h="1378576">
                <a:tc>
                  <a:txBody>
                    <a:bodyPr/>
                    <a:lstStyle/>
                    <a:p>
                      <a:pPr algn="ctr">
                        <a:lnSpc>
                          <a:spcPct val="107000"/>
                        </a:lnSpc>
                        <a:spcAft>
                          <a:spcPts val="0"/>
                        </a:spcAft>
                      </a:pPr>
                      <a:r>
                        <a:rPr lang="en-US" sz="2400" dirty="0" smtClean="0">
                          <a:effectLst/>
                        </a:rPr>
                        <a:t>Absorptive</a:t>
                      </a:r>
                      <a:r>
                        <a:rPr lang="en-US" sz="2400" baseline="0" dirty="0" smtClean="0">
                          <a:effectLst/>
                        </a:rPr>
                        <a:t> Capacity of Schools in terms of </a:t>
                      </a:r>
                      <a:r>
                        <a:rPr lang="en-US" sz="2400" dirty="0" smtClean="0">
                          <a:effectLst/>
                        </a:rPr>
                        <a:t>Teachers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18415" marB="18415" anchor="ctr"/>
                </a:tc>
                <a:tc rowSpan="2">
                  <a:txBody>
                    <a:bodyPr/>
                    <a:lstStyle/>
                    <a:p>
                      <a:pPr marL="0" marR="0" indent="0" algn="ctr" defTabSz="457200" rtl="0" eaLnBrk="1" fontAlgn="auto" latinLnBrk="0" hangingPunct="1">
                        <a:lnSpc>
                          <a:spcPct val="107000"/>
                        </a:lnSpc>
                        <a:spcBef>
                          <a:spcPts val="0"/>
                        </a:spcBef>
                        <a:spcAft>
                          <a:spcPts val="0"/>
                        </a:spcAft>
                        <a:buClrTx/>
                        <a:buSzTx/>
                        <a:buFontTx/>
                        <a:buNone/>
                        <a:tabLst/>
                        <a:defRPr/>
                      </a:pPr>
                      <a:endParaRPr lang="en-US" sz="2400" dirty="0" smtClean="0">
                        <a:effectLst/>
                      </a:endParaRPr>
                    </a:p>
                    <a:p>
                      <a:pPr marL="0" marR="0" indent="0" algn="ctr" defTabSz="457200" rtl="0" eaLnBrk="1" fontAlgn="auto" latinLnBrk="0" hangingPunct="1">
                        <a:lnSpc>
                          <a:spcPct val="107000"/>
                        </a:lnSpc>
                        <a:spcBef>
                          <a:spcPts val="0"/>
                        </a:spcBef>
                        <a:spcAft>
                          <a:spcPts val="0"/>
                        </a:spcAft>
                        <a:buClrTx/>
                        <a:buSzTx/>
                        <a:buFontTx/>
                        <a:buNone/>
                        <a:tabLst/>
                        <a:defRPr/>
                      </a:pPr>
                      <a:endParaRPr lang="en-US" sz="2400" dirty="0" smtClean="0">
                        <a:effectLst/>
                      </a:endParaRPr>
                    </a:p>
                    <a:p>
                      <a:pPr marL="0" marR="0" indent="0" algn="ctr" defTabSz="457200" rtl="0" eaLnBrk="1" fontAlgn="auto" latinLnBrk="0" hangingPunct="1">
                        <a:lnSpc>
                          <a:spcPct val="107000"/>
                        </a:lnSpc>
                        <a:spcBef>
                          <a:spcPts val="0"/>
                        </a:spcBef>
                        <a:spcAft>
                          <a:spcPts val="0"/>
                        </a:spcAft>
                        <a:buClrTx/>
                        <a:buSzTx/>
                        <a:buFontTx/>
                        <a:buNone/>
                        <a:tabLst/>
                        <a:defRPr/>
                      </a:pPr>
                      <a:endParaRPr lang="en-US" sz="2400" dirty="0" smtClean="0">
                        <a:effectLst/>
                      </a:endParaRPr>
                    </a:p>
                    <a:p>
                      <a:pPr marL="0" marR="0" indent="0" algn="ctr" defTabSz="457200" rtl="0" eaLnBrk="1" fontAlgn="auto" latinLnBrk="0" hangingPunct="1">
                        <a:lnSpc>
                          <a:spcPct val="107000"/>
                        </a:lnSpc>
                        <a:spcBef>
                          <a:spcPts val="0"/>
                        </a:spcBef>
                        <a:spcAft>
                          <a:spcPts val="0"/>
                        </a:spcAft>
                        <a:buClrTx/>
                        <a:buSzTx/>
                        <a:buFontTx/>
                        <a:buNone/>
                        <a:tabLst/>
                        <a:defRPr/>
                      </a:pPr>
                      <a:r>
                        <a:rPr lang="en-US" sz="2400" dirty="0" smtClean="0">
                          <a:effectLst/>
                        </a:rPr>
                        <a:t>Can Accommodate Learners </a:t>
                      </a:r>
                    </a:p>
                    <a:p>
                      <a:pPr marL="0" marR="0" indent="0" algn="ctr" defTabSz="457200" rtl="0" eaLnBrk="1" fontAlgn="auto" latinLnBrk="0" hangingPunct="1">
                        <a:lnSpc>
                          <a:spcPct val="107000"/>
                        </a:lnSpc>
                        <a:spcBef>
                          <a:spcPts val="0"/>
                        </a:spcBef>
                        <a:spcAft>
                          <a:spcPts val="0"/>
                        </a:spcAft>
                        <a:buClrTx/>
                        <a:buSzTx/>
                        <a:buFontTx/>
                        <a:buNone/>
                        <a:tabLst/>
                        <a:defRPr/>
                      </a:pPr>
                      <a:r>
                        <a:rPr lang="en-US" sz="2400" dirty="0" smtClean="0">
                          <a:effectLst/>
                        </a:rPr>
                        <a:t>(Ratio &lt;=</a:t>
                      </a:r>
                      <a:r>
                        <a:rPr lang="en-US" sz="2400" baseline="0" dirty="0" smtClean="0">
                          <a:effectLst/>
                        </a:rPr>
                        <a:t> 45)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defTabSz="457200" rtl="0" eaLnBrk="1" fontAlgn="auto" latinLnBrk="0" hangingPunct="1">
                        <a:lnSpc>
                          <a:spcPct val="107000"/>
                        </a:lnSpc>
                        <a:spcBef>
                          <a:spcPts val="0"/>
                        </a:spcBef>
                        <a:spcAft>
                          <a:spcPts val="0"/>
                        </a:spcAft>
                        <a:buClrTx/>
                        <a:buSzTx/>
                        <a:buFontTx/>
                        <a:buNone/>
                        <a:tabLst/>
                        <a:defRPr/>
                      </a:pP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18415" marB="18415" anchor="ctr"/>
                </a:tc>
                <a:tc rowSpan="2">
                  <a:txBody>
                    <a:bodyPr/>
                    <a:lstStyle/>
                    <a:p>
                      <a:pPr algn="ctr">
                        <a:lnSpc>
                          <a:spcPct val="107000"/>
                        </a:lnSpc>
                        <a:spcAft>
                          <a:spcPts val="0"/>
                        </a:spcAft>
                      </a:pPr>
                      <a:r>
                        <a:rPr lang="en-US" sz="2400" dirty="0" smtClean="0">
                          <a:effectLst/>
                          <a:latin typeface="+mn-lt"/>
                          <a:ea typeface="+mn-ea"/>
                          <a:cs typeface="+mn-cs"/>
                        </a:rPr>
                        <a:t>Can</a:t>
                      </a:r>
                      <a:r>
                        <a:rPr lang="en-US" sz="2400" baseline="0" dirty="0" smtClean="0">
                          <a:effectLst/>
                          <a:latin typeface="+mn-lt"/>
                          <a:ea typeface="+mn-ea"/>
                          <a:cs typeface="+mn-cs"/>
                        </a:rPr>
                        <a:t> no longer accommodate learners </a:t>
                      </a:r>
                      <a:endParaRPr lang="en-US" sz="2400" dirty="0" smtClean="0">
                        <a:effectLst/>
                        <a:latin typeface="+mn-lt"/>
                        <a:ea typeface="+mn-ea"/>
                        <a:cs typeface="+mn-cs"/>
                      </a:endParaRPr>
                    </a:p>
                    <a:p>
                      <a:pPr algn="ctr">
                        <a:lnSpc>
                          <a:spcPct val="107000"/>
                        </a:lnSpc>
                        <a:spcAft>
                          <a:spcPts val="0"/>
                        </a:spcAft>
                      </a:pPr>
                      <a:r>
                        <a:rPr lang="en-US" sz="2400" baseline="0" dirty="0" smtClean="0">
                          <a:effectLst/>
                          <a:latin typeface="+mn-lt"/>
                          <a:ea typeface="+mn-ea"/>
                          <a:cs typeface="+mn-cs"/>
                        </a:rPr>
                        <a:t>(Ratio &gt; 45)</a:t>
                      </a:r>
                    </a:p>
                  </a:txBody>
                  <a:tcPr marL="18415" marR="18415" marT="18415" marB="18415" anchor="ctr"/>
                </a:tc>
                <a:extLst>
                  <a:ext uri="{0D108BD9-81ED-4DB2-BD59-A6C34878D82A}">
                    <a16:rowId xmlns:a16="http://schemas.microsoft.com/office/drawing/2014/main" xmlns="" val="634497532"/>
                  </a:ext>
                </a:extLst>
              </a:tr>
              <a:tr h="1378576">
                <a:tc>
                  <a:txBody>
                    <a:bodyPr/>
                    <a:lstStyle/>
                    <a:p>
                      <a:pPr algn="ctr">
                        <a:lnSpc>
                          <a:spcPct val="107000"/>
                        </a:lnSpc>
                        <a:spcAft>
                          <a:spcPts val="0"/>
                        </a:spcAft>
                      </a:pPr>
                      <a:r>
                        <a:rPr lang="en-US" sz="2400" dirty="0" smtClean="0">
                          <a:effectLst/>
                        </a:rPr>
                        <a:t>Absorptive</a:t>
                      </a:r>
                      <a:r>
                        <a:rPr lang="en-US" sz="2400" baseline="0" dirty="0" smtClean="0">
                          <a:effectLst/>
                        </a:rPr>
                        <a:t> Capacity of Schools in terms of </a:t>
                      </a:r>
                      <a:r>
                        <a:rPr lang="en-US" sz="2400" dirty="0" smtClean="0">
                          <a:effectLst/>
                        </a:rPr>
                        <a:t>Classrooms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18415" marB="18415" anchor="ctr"/>
                </a:tc>
                <a:tc vMerge="1">
                  <a:txBody>
                    <a:bodyPr/>
                    <a:lstStyle/>
                    <a:p>
                      <a:pPr marL="0" marR="0" indent="0" algn="ctr" defTabSz="457200" rtl="0" eaLnBrk="1" fontAlgn="auto" latinLnBrk="0" hangingPunct="1">
                        <a:lnSpc>
                          <a:spcPct val="107000"/>
                        </a:lnSpc>
                        <a:spcBef>
                          <a:spcPts val="0"/>
                        </a:spcBef>
                        <a:spcAft>
                          <a:spcPts val="0"/>
                        </a:spcAft>
                        <a:buClrTx/>
                        <a:buSzTx/>
                        <a:buFontTx/>
                        <a:buNone/>
                        <a:tabLst/>
                        <a:defRPr/>
                      </a:pP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18415" marB="18415" anchor="ctr"/>
                </a:tc>
                <a:tc vMerge="1">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18415" marT="18415" marB="18415" anchor="ctr"/>
                </a:tc>
                <a:extLst>
                  <a:ext uri="{0D108BD9-81ED-4DB2-BD59-A6C34878D82A}">
                    <a16:rowId xmlns:a16="http://schemas.microsoft.com/office/drawing/2014/main" xmlns="" val="3382718625"/>
                  </a:ext>
                </a:extLst>
              </a:tr>
            </a:tbl>
          </a:graphicData>
        </a:graphic>
      </p:graphicFrame>
      <p:sp>
        <p:nvSpPr>
          <p:cNvPr id="4" name="Slide Number Placeholder 3"/>
          <p:cNvSpPr>
            <a:spLocks noGrp="1"/>
          </p:cNvSpPr>
          <p:nvPr>
            <p:ph type="sldNum" sz="quarter" idx="12"/>
          </p:nvPr>
        </p:nvSpPr>
        <p:spPr/>
        <p:txBody>
          <a:bodyPr/>
          <a:lstStyle/>
          <a:p>
            <a:fld id="{0EE4D38F-7355-794E-AC76-FB188C8AB5FE}" type="slidenum">
              <a:rPr lang="en-US" smtClean="0"/>
              <a:pPr/>
              <a:t>7</a:t>
            </a:fld>
            <a:endParaRPr lang="en-US"/>
          </a:p>
        </p:txBody>
      </p:sp>
    </p:spTree>
    <p:extLst>
      <p:ext uri="{BB962C8B-B14F-4D97-AF65-F5344CB8AC3E}">
        <p14:creationId xmlns:p14="http://schemas.microsoft.com/office/powerpoint/2010/main" val="2132717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4751" y="949250"/>
            <a:ext cx="6291073" cy="461665"/>
          </a:xfrm>
          <a:prstGeom prst="rect">
            <a:avLst/>
          </a:prstGeom>
          <a:noFill/>
        </p:spPr>
        <p:txBody>
          <a:bodyPr wrap="square" rtlCol="0">
            <a:spAutoFit/>
          </a:bodyPr>
          <a:lstStyle/>
          <a:p>
            <a:pPr algn="ctr"/>
            <a:r>
              <a:rPr lang="en-PH" sz="2400" i="1" dirty="0"/>
              <a:t>School Year </a:t>
            </a:r>
            <a:r>
              <a:rPr lang="en-PH" sz="2400" i="1" dirty="0" smtClean="0"/>
              <a:t>2018-2019</a:t>
            </a:r>
            <a:endParaRPr lang="en-PH" sz="2800" i="1" dirty="0"/>
          </a:p>
        </p:txBody>
      </p:sp>
      <p:sp>
        <p:nvSpPr>
          <p:cNvPr id="3" name="Title 2"/>
          <p:cNvSpPr>
            <a:spLocks noGrp="1"/>
          </p:cNvSpPr>
          <p:nvPr>
            <p:ph type="title"/>
          </p:nvPr>
        </p:nvSpPr>
        <p:spPr>
          <a:xfrm>
            <a:off x="210389" y="1"/>
            <a:ext cx="8870857" cy="949249"/>
          </a:xfrm>
        </p:spPr>
        <p:txBody>
          <a:bodyPr>
            <a:noAutofit/>
          </a:bodyPr>
          <a:lstStyle/>
          <a:p>
            <a:r>
              <a:rPr lang="en-PH" sz="3200" dirty="0">
                <a:solidFill>
                  <a:schemeClr val="bg1"/>
                </a:solidFill>
              </a:rPr>
              <a:t>Summary of </a:t>
            </a:r>
            <a:r>
              <a:rPr lang="en-PH" sz="3200" dirty="0" smtClean="0">
                <a:solidFill>
                  <a:schemeClr val="bg1"/>
                </a:solidFill>
              </a:rPr>
              <a:t>Schools &amp; Enrollment  </a:t>
            </a:r>
            <a:r>
              <a:rPr lang="en-PH" sz="3200" dirty="0">
                <a:solidFill>
                  <a:schemeClr val="bg1"/>
                </a:solidFill>
              </a:rPr>
              <a:t>Nationwide</a:t>
            </a:r>
          </a:p>
        </p:txBody>
      </p:sp>
      <p:sp>
        <p:nvSpPr>
          <p:cNvPr id="5" name="TextBox 4"/>
          <p:cNvSpPr txBox="1"/>
          <p:nvPr/>
        </p:nvSpPr>
        <p:spPr>
          <a:xfrm>
            <a:off x="352425" y="5714900"/>
            <a:ext cx="8229600" cy="292388"/>
          </a:xfrm>
          <a:prstGeom prst="rect">
            <a:avLst/>
          </a:prstGeom>
          <a:noFill/>
        </p:spPr>
        <p:txBody>
          <a:bodyPr wrap="square" rtlCol="0">
            <a:spAutoFit/>
          </a:bodyPr>
          <a:lstStyle/>
          <a:p>
            <a:pPr algn="just"/>
            <a:r>
              <a:rPr lang="en-PH" sz="1300" i="1" dirty="0"/>
              <a:t>*Integrated Schools refer to schools that offer </a:t>
            </a:r>
            <a:r>
              <a:rPr lang="en-PH" sz="1300" i="1" dirty="0" smtClean="0"/>
              <a:t>ES and JHS </a:t>
            </a:r>
            <a:r>
              <a:rPr lang="en-PH" sz="1300" i="1" dirty="0"/>
              <a:t>or offer all program </a:t>
            </a:r>
            <a:r>
              <a:rPr lang="en-PH" sz="1300" i="1" dirty="0" smtClean="0"/>
              <a:t>offerings</a:t>
            </a:r>
            <a:endParaRPr lang="en-PH" sz="1300" i="1" dirty="0">
              <a:solidFill>
                <a:srgbClr val="000000"/>
              </a:solidFill>
            </a:endParaRPr>
          </a:p>
        </p:txBody>
      </p:sp>
      <p:sp>
        <p:nvSpPr>
          <p:cNvPr id="2" name="Slide Number Placeholder 1"/>
          <p:cNvSpPr>
            <a:spLocks noGrp="1"/>
          </p:cNvSpPr>
          <p:nvPr>
            <p:ph type="sldNum" sz="quarter" idx="12"/>
          </p:nvPr>
        </p:nvSpPr>
        <p:spPr/>
        <p:txBody>
          <a:bodyPr/>
          <a:lstStyle/>
          <a:p>
            <a:fld id="{0EE4D38F-7355-794E-AC76-FB188C8AB5FE}" type="slidenum">
              <a:rPr lang="en-US" smtClean="0"/>
              <a:pPr/>
              <a:t>8</a:t>
            </a:fld>
            <a:endParaRPr lang="en-US"/>
          </a:p>
        </p:txBody>
      </p:sp>
      <p:sp>
        <p:nvSpPr>
          <p:cNvPr id="8" name="TextBox 7"/>
          <p:cNvSpPr txBox="1"/>
          <p:nvPr/>
        </p:nvSpPr>
        <p:spPr>
          <a:xfrm>
            <a:off x="352425" y="5956402"/>
            <a:ext cx="8229600" cy="292388"/>
          </a:xfrm>
          <a:prstGeom prst="rect">
            <a:avLst/>
          </a:prstGeom>
          <a:noFill/>
        </p:spPr>
        <p:txBody>
          <a:bodyPr wrap="square" rtlCol="0">
            <a:spAutoFit/>
          </a:bodyPr>
          <a:lstStyle/>
          <a:p>
            <a:pPr algn="just"/>
            <a:r>
              <a:rPr lang="en-PH" sz="1300" i="1" dirty="0"/>
              <a:t>*Integrated Schools refer to schools that </a:t>
            </a:r>
            <a:r>
              <a:rPr lang="en-PH" sz="1300" i="1" dirty="0" smtClean="0"/>
              <a:t>offer ES and JHS (K to 10) or </a:t>
            </a:r>
            <a:r>
              <a:rPr lang="en-PH" sz="1300" i="1" dirty="0"/>
              <a:t>offer all program </a:t>
            </a:r>
            <a:r>
              <a:rPr lang="en-PH" sz="1300" i="1" dirty="0" smtClean="0"/>
              <a:t>offerings (K to12)</a:t>
            </a:r>
            <a:endParaRPr lang="en-PH" sz="1300" i="1" dirty="0">
              <a:solidFill>
                <a:srgbClr val="000000"/>
              </a:solidFill>
            </a:endParaRPr>
          </a:p>
        </p:txBody>
      </p:sp>
      <p:sp>
        <p:nvSpPr>
          <p:cNvPr id="9" name="TextBox 8"/>
          <p:cNvSpPr txBox="1"/>
          <p:nvPr/>
        </p:nvSpPr>
        <p:spPr>
          <a:xfrm>
            <a:off x="352425" y="6169138"/>
            <a:ext cx="8229600" cy="292388"/>
          </a:xfrm>
          <a:prstGeom prst="rect">
            <a:avLst/>
          </a:prstGeom>
          <a:noFill/>
        </p:spPr>
        <p:txBody>
          <a:bodyPr wrap="square" rtlCol="0">
            <a:spAutoFit/>
          </a:bodyPr>
          <a:lstStyle/>
          <a:p>
            <a:pPr algn="just"/>
            <a:r>
              <a:rPr lang="en-PH" sz="1300" i="1" dirty="0" smtClean="0"/>
              <a:t>*Secondary Schools (SS) refer to schools that offer Purely JHS, Purely SHS and offer JHS with SHS</a:t>
            </a:r>
            <a:endParaRPr lang="en-PH" sz="1300" i="1"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28367662"/>
              </p:ext>
            </p:extLst>
          </p:nvPr>
        </p:nvGraphicFramePr>
        <p:xfrm>
          <a:off x="210389" y="1343961"/>
          <a:ext cx="8618446" cy="4347832"/>
        </p:xfrm>
        <a:graphic>
          <a:graphicData uri="http://schemas.openxmlformats.org/drawingml/2006/table">
            <a:tbl>
              <a:tblPr firstRow="1" bandRow="1">
                <a:tableStyleId>{5940675A-B579-460E-94D1-54222C63F5DA}</a:tableStyleId>
              </a:tblPr>
              <a:tblGrid>
                <a:gridCol w="3528770">
                  <a:extLst>
                    <a:ext uri="{9D8B030D-6E8A-4147-A177-3AD203B41FA5}">
                      <a16:colId xmlns:a16="http://schemas.microsoft.com/office/drawing/2014/main" xmlns="" val="1584178432"/>
                    </a:ext>
                  </a:extLst>
                </a:gridCol>
                <a:gridCol w="2216861">
                  <a:extLst>
                    <a:ext uri="{9D8B030D-6E8A-4147-A177-3AD203B41FA5}">
                      <a16:colId xmlns:a16="http://schemas.microsoft.com/office/drawing/2014/main" xmlns="" val="2701505589"/>
                    </a:ext>
                  </a:extLst>
                </a:gridCol>
                <a:gridCol w="2872815">
                  <a:extLst>
                    <a:ext uri="{9D8B030D-6E8A-4147-A177-3AD203B41FA5}">
                      <a16:colId xmlns:a16="http://schemas.microsoft.com/office/drawing/2014/main" xmlns="" val="733030217"/>
                    </a:ext>
                  </a:extLst>
                </a:gridCol>
              </a:tblGrid>
              <a:tr h="429397">
                <a:tc>
                  <a:txBody>
                    <a:bodyPr/>
                    <a:lstStyle/>
                    <a:p>
                      <a:pPr lvl="1" algn="l" fontAlgn="b"/>
                      <a:r>
                        <a:rPr lang="en-PH" sz="1800" b="1" u="none" strike="noStrike" dirty="0">
                          <a:effectLst/>
                        </a:rPr>
                        <a:t>Total Regional</a:t>
                      </a:r>
                      <a:r>
                        <a:rPr lang="en-PH" sz="1800" b="1" u="none" strike="noStrike" baseline="0" dirty="0">
                          <a:effectLst/>
                        </a:rPr>
                        <a:t> Offices</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algn="ctr" fontAlgn="b"/>
                      <a:r>
                        <a:rPr lang="en-PH" sz="1800" b="1" u="none" strike="noStrike" dirty="0">
                          <a:effectLst/>
                        </a:rPr>
                        <a:t>17</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endParaRPr lang="en-PH" dirty="0"/>
                    </a:p>
                  </a:txBody>
                  <a:tcPr/>
                </a:tc>
                <a:extLst>
                  <a:ext uri="{0D108BD9-81ED-4DB2-BD59-A6C34878D82A}">
                    <a16:rowId xmlns:a16="http://schemas.microsoft.com/office/drawing/2014/main" xmlns="" val="1106291334"/>
                  </a:ext>
                </a:extLst>
              </a:tr>
              <a:tr h="429397">
                <a:tc>
                  <a:txBody>
                    <a:bodyPr/>
                    <a:lstStyle/>
                    <a:p>
                      <a:pPr lvl="1" algn="l" fontAlgn="b"/>
                      <a:r>
                        <a:rPr lang="en-PH" sz="1800" b="1" u="none" strike="noStrike" dirty="0">
                          <a:effectLst/>
                        </a:rPr>
                        <a:t>Total Schools Division Offices</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algn="ctr" fontAlgn="b"/>
                      <a:r>
                        <a:rPr lang="en-PH" sz="1800" b="1" u="none" strike="noStrike" dirty="0" smtClean="0">
                          <a:effectLst/>
                        </a:rPr>
                        <a:t>223</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endParaRPr lang="en-PH" dirty="0"/>
                    </a:p>
                  </a:txBody>
                  <a:tcPr/>
                </a:tc>
                <a:extLst>
                  <a:ext uri="{0D108BD9-81ED-4DB2-BD59-A6C34878D82A}">
                    <a16:rowId xmlns:a16="http://schemas.microsoft.com/office/drawing/2014/main" xmlns="" val="3770030742"/>
                  </a:ext>
                </a:extLst>
              </a:tr>
              <a:tr h="429397">
                <a:tc>
                  <a:txBody>
                    <a:bodyPr/>
                    <a:lstStyle/>
                    <a:p>
                      <a:pPr lvl="1" algn="l" fontAlgn="b"/>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algn="ctr" fontAlgn="b">
                        <a:tabLst>
                          <a:tab pos="990600" algn="l"/>
                        </a:tabLst>
                      </a:pPr>
                      <a:r>
                        <a:rPr lang="en-PH" sz="1800" b="1" i="0" u="none" strike="noStrike" dirty="0" smtClean="0">
                          <a:solidFill>
                            <a:srgbClr val="000000"/>
                          </a:solidFill>
                          <a:effectLst/>
                          <a:latin typeface="Calibri" panose="020F0502020204030204" pitchFamily="34" charset="0"/>
                        </a:rPr>
                        <a:t>Schools</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algn="ctr"/>
                      <a:r>
                        <a:rPr lang="en-PH" b="1" dirty="0" smtClean="0"/>
                        <a:t>Enrollment</a:t>
                      </a:r>
                      <a:endParaRPr lang="en-PH" b="1" dirty="0"/>
                    </a:p>
                  </a:txBody>
                  <a:tcPr/>
                </a:tc>
                <a:extLst>
                  <a:ext uri="{0D108BD9-81ED-4DB2-BD59-A6C34878D82A}">
                    <a16:rowId xmlns:a16="http://schemas.microsoft.com/office/drawing/2014/main" xmlns="" val="863572159"/>
                  </a:ext>
                </a:extLst>
              </a:tr>
              <a:tr h="429397">
                <a:tc>
                  <a:txBody>
                    <a:bodyPr/>
                    <a:lstStyle/>
                    <a:p>
                      <a:pPr lvl="1" algn="l" fontAlgn="b"/>
                      <a:r>
                        <a:rPr lang="en-PH" sz="1800" b="1" u="none" strike="noStrike" dirty="0">
                          <a:effectLst/>
                        </a:rPr>
                        <a:t>Total Public Schools</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algn="ctr" fontAlgn="b"/>
                      <a:r>
                        <a:rPr lang="en-PH" sz="1800" b="1" u="none" strike="noStrike" dirty="0" smtClean="0">
                          <a:effectLst/>
                        </a:rPr>
                        <a:t>47,025    </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algn="ctr"/>
                      <a:r>
                        <a:rPr lang="en-PH" b="1" dirty="0" smtClean="0"/>
                        <a:t>22,558,138</a:t>
                      </a:r>
                      <a:endParaRPr lang="en-PH" b="1" dirty="0"/>
                    </a:p>
                  </a:txBody>
                  <a:tcPr/>
                </a:tc>
                <a:extLst>
                  <a:ext uri="{0D108BD9-81ED-4DB2-BD59-A6C34878D82A}">
                    <a16:rowId xmlns:a16="http://schemas.microsoft.com/office/drawing/2014/main" xmlns="" val="2722837818"/>
                  </a:ext>
                </a:extLst>
              </a:tr>
              <a:tr h="483259">
                <a:tc>
                  <a:txBody>
                    <a:bodyPr/>
                    <a:lstStyle/>
                    <a:p>
                      <a:pPr lvl="1" algn="l" fontAlgn="b"/>
                      <a:r>
                        <a:rPr lang="en-PH" sz="1800" u="none" strike="noStrike" dirty="0">
                          <a:effectLst/>
                        </a:rPr>
                        <a:t>     Elementary Schools (</a:t>
                      </a:r>
                      <a:r>
                        <a:rPr lang="en-PH" sz="1800" u="none" strike="noStrike" dirty="0" err="1">
                          <a:effectLst/>
                        </a:rPr>
                        <a:t>ES</a:t>
                      </a:r>
                      <a:r>
                        <a:rPr lang="en-PH" sz="1800" u="none" strike="noStrike" dirty="0">
                          <a:effectLst/>
                        </a:rPr>
                        <a:t>)</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lvl="0" algn="ctr" fontAlgn="b"/>
                      <a:r>
                        <a:rPr lang="en-PH" sz="1800" u="none" strike="noStrike" dirty="0" smtClean="0">
                          <a:effectLst/>
                        </a:rPr>
                        <a:t>37,928</a:t>
                      </a:r>
                      <a:endParaRPr lang="en-PH" sz="1800" b="0" i="0" u="none" strike="noStrike" dirty="0">
                        <a:solidFill>
                          <a:srgbClr val="000000"/>
                        </a:solidFill>
                        <a:effectLst/>
                        <a:latin typeface="Calibri" panose="020F0502020204030204" pitchFamily="34" charset="0"/>
                      </a:endParaRPr>
                    </a:p>
                  </a:txBody>
                  <a:tcPr marL="10669" marR="10669" marT="10669" marB="0" anchor="ctr"/>
                </a:tc>
                <a:tc>
                  <a:txBody>
                    <a:bodyPr/>
                    <a:lstStyle/>
                    <a:p>
                      <a:pPr algn="ctr"/>
                      <a:r>
                        <a:rPr lang="en-PH" dirty="0" smtClean="0"/>
                        <a:t>13,658,372</a:t>
                      </a:r>
                      <a:endParaRPr lang="en-PH" dirty="0"/>
                    </a:p>
                  </a:txBody>
                  <a:tcPr>
                    <a:noFill/>
                  </a:tcPr>
                </a:tc>
                <a:extLst>
                  <a:ext uri="{0D108BD9-81ED-4DB2-BD59-A6C34878D82A}">
                    <a16:rowId xmlns:a16="http://schemas.microsoft.com/office/drawing/2014/main" xmlns="" val="4209761967"/>
                  </a:ext>
                </a:extLst>
              </a:tr>
              <a:tr h="429397">
                <a:tc>
                  <a:txBody>
                    <a:bodyPr/>
                    <a:lstStyle/>
                    <a:p>
                      <a:pPr lvl="1" algn="l" fontAlgn="b"/>
                      <a:r>
                        <a:rPr lang="en-PH" sz="1800" u="none" strike="noStrike" baseline="0" dirty="0" smtClean="0">
                          <a:effectLst/>
                        </a:rPr>
                        <a:t>     Junior High School (JHS)</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lvl="0" algn="ctr" fontAlgn="b"/>
                      <a:r>
                        <a:rPr lang="en-PH" sz="1800" u="none" strike="noStrike" dirty="0" smtClean="0">
                          <a:effectLst/>
                        </a:rPr>
                        <a:t>1,622</a:t>
                      </a:r>
                      <a:endParaRPr lang="en-PH" sz="1800" b="0" i="0" u="none" strike="noStrike" dirty="0">
                        <a:effectLst/>
                      </a:endParaRPr>
                    </a:p>
                  </a:txBody>
                  <a:tcPr marL="10669" marR="10669" marT="10669" marB="0" anchor="ctr"/>
                </a:tc>
                <a:tc>
                  <a:txBody>
                    <a:bodyPr/>
                    <a:lstStyle/>
                    <a:p>
                      <a:pPr algn="ctr"/>
                      <a:r>
                        <a:rPr lang="en-PH" dirty="0" smtClean="0"/>
                        <a:t>1,134,113</a:t>
                      </a:r>
                      <a:endParaRPr lang="en-PH" dirty="0"/>
                    </a:p>
                  </a:txBody>
                  <a:tcPr>
                    <a:noFill/>
                  </a:tcPr>
                </a:tc>
                <a:extLst>
                  <a:ext uri="{0D108BD9-81ED-4DB2-BD59-A6C34878D82A}">
                    <a16:rowId xmlns:a16="http://schemas.microsoft.com/office/drawing/2014/main" xmlns="" val="1682541544"/>
                  </a:ext>
                </a:extLst>
              </a:tr>
              <a:tr h="429397">
                <a:tc>
                  <a:txBody>
                    <a:bodyPr/>
                    <a:lstStyle/>
                    <a:p>
                      <a:pPr lvl="1" algn="l" fontAlgn="b"/>
                      <a:r>
                        <a:rPr lang="en-PH" sz="1800" u="none" strike="noStrike" dirty="0" smtClean="0">
                          <a:effectLst/>
                        </a:rPr>
                        <a:t>     Senior High School (SHS)</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lvl="0" algn="ctr" fontAlgn="b"/>
                      <a:r>
                        <a:rPr lang="en-PH" sz="1800" u="none" strike="noStrike" dirty="0" smtClean="0">
                          <a:effectLst/>
                        </a:rPr>
                        <a:t>204</a:t>
                      </a:r>
                      <a:endParaRPr lang="en-PH" sz="1800" b="0" i="0" u="none" strike="noStrike" dirty="0">
                        <a:effectLst/>
                      </a:endParaRPr>
                    </a:p>
                  </a:txBody>
                  <a:tcPr marL="10669" marR="10669" marT="10669" marB="0" anchor="ctr"/>
                </a:tc>
                <a:tc>
                  <a:txBody>
                    <a:bodyPr/>
                    <a:lstStyle/>
                    <a:p>
                      <a:pPr algn="ctr"/>
                      <a:r>
                        <a:rPr lang="en-PH" dirty="0" smtClean="0"/>
                        <a:t>100,746</a:t>
                      </a:r>
                      <a:endParaRPr lang="en-PH" dirty="0"/>
                    </a:p>
                  </a:txBody>
                  <a:tcPr>
                    <a:noFill/>
                  </a:tcPr>
                </a:tc>
                <a:extLst>
                  <a:ext uri="{0D108BD9-81ED-4DB2-BD59-A6C34878D82A}">
                    <a16:rowId xmlns:a16="http://schemas.microsoft.com/office/drawing/2014/main" xmlns="" val="3687702950"/>
                  </a:ext>
                </a:extLst>
              </a:tr>
              <a:tr h="429397">
                <a:tc>
                  <a:txBody>
                    <a:bodyPr/>
                    <a:lstStyle/>
                    <a:p>
                      <a:pPr lvl="1" algn="l" fontAlgn="b"/>
                      <a:r>
                        <a:rPr lang="en-PH" sz="1800" u="none" strike="noStrike" dirty="0" smtClean="0">
                          <a:effectLst/>
                        </a:rPr>
                        <a:t>     JHS with</a:t>
                      </a:r>
                      <a:r>
                        <a:rPr lang="en-PH" sz="1800" u="none" strike="noStrike" baseline="0" dirty="0" smtClean="0">
                          <a:effectLst/>
                        </a:rPr>
                        <a:t> SHS </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lvl="0" algn="ctr" fontAlgn="b"/>
                      <a:r>
                        <a:rPr lang="en-PH" sz="1800" u="none" strike="noStrike" dirty="0" smtClean="0">
                          <a:effectLst/>
                        </a:rPr>
                        <a:t>6,177</a:t>
                      </a:r>
                      <a:endParaRPr lang="en-PH" sz="1800" b="0" i="0" u="none" strike="noStrike" dirty="0">
                        <a:effectLst/>
                      </a:endParaRPr>
                    </a:p>
                  </a:txBody>
                  <a:tcPr marL="10669" marR="10669" marT="10669" marB="0" anchor="ctr"/>
                </a:tc>
                <a:tc>
                  <a:txBody>
                    <a:bodyPr/>
                    <a:lstStyle/>
                    <a:p>
                      <a:pPr algn="ctr"/>
                      <a:r>
                        <a:rPr lang="en-PH" dirty="0" smtClean="0"/>
                        <a:t>6,898,158</a:t>
                      </a:r>
                      <a:endParaRPr lang="en-PH" dirty="0"/>
                    </a:p>
                  </a:txBody>
                  <a:tcPr>
                    <a:noFill/>
                  </a:tcPr>
                </a:tc>
                <a:extLst>
                  <a:ext uri="{0D108BD9-81ED-4DB2-BD59-A6C34878D82A}">
                    <a16:rowId xmlns:a16="http://schemas.microsoft.com/office/drawing/2014/main" xmlns="" val="1079019928"/>
                  </a:ext>
                </a:extLst>
              </a:tr>
              <a:tr h="429397">
                <a:tc>
                  <a:txBody>
                    <a:bodyPr/>
                    <a:lstStyle/>
                    <a:p>
                      <a:pPr lvl="1" algn="l" fontAlgn="b"/>
                      <a:r>
                        <a:rPr lang="en-PH" sz="1800" u="none" strike="noStrike" dirty="0" smtClean="0">
                          <a:effectLst/>
                        </a:rPr>
                        <a:t>     Integrated School (K</a:t>
                      </a:r>
                      <a:r>
                        <a:rPr lang="en-PH" sz="1800" u="none" strike="noStrike" baseline="0" dirty="0" smtClean="0">
                          <a:effectLst/>
                        </a:rPr>
                        <a:t> to 10)</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lvl="0" algn="ctr" fontAlgn="b"/>
                      <a:r>
                        <a:rPr lang="en-PH" sz="1800" u="none" strike="noStrike" dirty="0" smtClean="0">
                          <a:effectLst/>
                        </a:rPr>
                        <a:t>683</a:t>
                      </a:r>
                      <a:endParaRPr lang="en-PH" sz="1800" b="0" i="0" u="none" strike="noStrike" dirty="0">
                        <a:effectLst/>
                      </a:endParaRPr>
                    </a:p>
                  </a:txBody>
                  <a:tcPr marL="10669" marR="10669" marT="10669" marB="0" anchor="ctr"/>
                </a:tc>
                <a:tc>
                  <a:txBody>
                    <a:bodyPr/>
                    <a:lstStyle/>
                    <a:p>
                      <a:pPr algn="ctr"/>
                      <a:r>
                        <a:rPr lang="en-PH" dirty="0" smtClean="0"/>
                        <a:t>383,263</a:t>
                      </a:r>
                      <a:endParaRPr lang="en-PH" dirty="0"/>
                    </a:p>
                  </a:txBody>
                  <a:tcPr>
                    <a:noFill/>
                  </a:tcPr>
                </a:tc>
                <a:extLst>
                  <a:ext uri="{0D108BD9-81ED-4DB2-BD59-A6C34878D82A}">
                    <a16:rowId xmlns:a16="http://schemas.microsoft.com/office/drawing/2014/main" xmlns="" val="3306379199"/>
                  </a:ext>
                </a:extLst>
              </a:tr>
              <a:tr h="429397">
                <a:tc>
                  <a:txBody>
                    <a:bodyPr/>
                    <a:lstStyle/>
                    <a:p>
                      <a:pPr lvl="1" algn="l" fontAlgn="b"/>
                      <a:r>
                        <a:rPr lang="en-PH" sz="1800" u="none" strike="noStrike" dirty="0" smtClean="0">
                          <a:effectLst/>
                        </a:rPr>
                        <a:t>     Integrated School (K</a:t>
                      </a:r>
                      <a:r>
                        <a:rPr lang="en-PH" sz="1800" u="none" strike="noStrike" baseline="0" dirty="0" smtClean="0">
                          <a:effectLst/>
                        </a:rPr>
                        <a:t> to 12)</a:t>
                      </a:r>
                      <a:endParaRPr lang="en-PH" sz="1800" b="1" i="0" u="none" strike="noStrike" dirty="0">
                        <a:solidFill>
                          <a:srgbClr val="000000"/>
                        </a:solidFill>
                        <a:effectLst/>
                        <a:latin typeface="Calibri" panose="020F0502020204030204" pitchFamily="34" charset="0"/>
                      </a:endParaRPr>
                    </a:p>
                  </a:txBody>
                  <a:tcPr marL="10669" marR="10669" marT="10669" marB="0" anchor="ctr"/>
                </a:tc>
                <a:tc>
                  <a:txBody>
                    <a:bodyPr/>
                    <a:lstStyle/>
                    <a:p>
                      <a:pPr lvl="0" algn="ctr" fontAlgn="b"/>
                      <a:r>
                        <a:rPr lang="en-PH" sz="1800" u="none" strike="noStrike" dirty="0" smtClean="0">
                          <a:effectLst/>
                        </a:rPr>
                        <a:t>411</a:t>
                      </a:r>
                      <a:endParaRPr lang="en-PH" sz="1800" b="0" i="0" u="none" strike="noStrike" dirty="0">
                        <a:solidFill>
                          <a:srgbClr val="000000"/>
                        </a:solidFill>
                        <a:effectLst/>
                        <a:latin typeface="Calibri" panose="020F0502020204030204" pitchFamily="34" charset="0"/>
                      </a:endParaRPr>
                    </a:p>
                  </a:txBody>
                  <a:tcPr marL="10669" marR="10669" marT="10669" marB="0" anchor="ctr"/>
                </a:tc>
                <a:tc>
                  <a:txBody>
                    <a:bodyPr/>
                    <a:lstStyle/>
                    <a:p>
                      <a:pPr algn="ctr"/>
                      <a:r>
                        <a:rPr lang="en-PH" dirty="0" smtClean="0"/>
                        <a:t>383,486</a:t>
                      </a:r>
                      <a:endParaRPr lang="en-PH" dirty="0"/>
                    </a:p>
                  </a:txBody>
                  <a:tcPr>
                    <a:noFill/>
                  </a:tcPr>
                </a:tc>
                <a:extLst>
                  <a:ext uri="{0D108BD9-81ED-4DB2-BD59-A6C34878D82A}">
                    <a16:rowId xmlns:a16="http://schemas.microsoft.com/office/drawing/2014/main" xmlns="" val="3545242321"/>
                  </a:ext>
                </a:extLst>
              </a:tr>
            </a:tbl>
          </a:graphicData>
        </a:graphic>
      </p:graphicFrame>
    </p:spTree>
    <p:extLst>
      <p:ext uri="{BB962C8B-B14F-4D97-AF65-F5344CB8AC3E}">
        <p14:creationId xmlns:p14="http://schemas.microsoft.com/office/powerpoint/2010/main" val="2670060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ELEMENTARY LEVEL </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EE4D38F-7355-794E-AC76-FB188C8AB5FE}"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23471</TotalTime>
  <Words>4193</Words>
  <Application>Microsoft Office PowerPoint</Application>
  <PresentationFormat>On-screen Show (4:3)</PresentationFormat>
  <Paragraphs>1487</Paragraphs>
  <Slides>53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Cambria</vt:lpstr>
      <vt:lpstr>Mangal</vt:lpstr>
      <vt:lpstr>Times New Roman</vt:lpstr>
      <vt:lpstr>Office Theme</vt:lpstr>
      <vt:lpstr>Absorptive Capacity of Public Schools SY 2019-2020 </vt:lpstr>
      <vt:lpstr>Context</vt:lpstr>
      <vt:lpstr>Current Policy/Situation</vt:lpstr>
      <vt:lpstr>Proposed new mechanism</vt:lpstr>
      <vt:lpstr>Absorptive Capacity  of Public Schools </vt:lpstr>
      <vt:lpstr>Data Sources</vt:lpstr>
      <vt:lpstr>Parameters</vt:lpstr>
      <vt:lpstr>Summary of Schools &amp; Enrollment  Nationwide</vt:lpstr>
      <vt:lpstr>ELEMENTARY LEVEL </vt:lpstr>
      <vt:lpstr>Absorptive Capacity of Public Elementary Schools: Based on Teachers </vt:lpstr>
      <vt:lpstr>Absorptive Capacity of Public Elementary Schools: Based on Teachers </vt:lpstr>
      <vt:lpstr>Number of Schools Based on Number of Teachers</vt:lpstr>
      <vt:lpstr>Percentage of Schools Based on the Number of Teachers</vt:lpstr>
      <vt:lpstr>Number of Learners that can be accommodated based on Teachers</vt:lpstr>
      <vt:lpstr>Top 10 Elementary Schools with high capacity to accommodate new learners Based on Teachers</vt:lpstr>
      <vt:lpstr>Absorptive Capacity of Public Elementary Schools: Based on Classroom </vt:lpstr>
      <vt:lpstr>Absorptive Capacity of Public Elementary Schools: Based on Classroom</vt:lpstr>
      <vt:lpstr>Number of Schools Based on Classroom</vt:lpstr>
      <vt:lpstr>Percentage of Schools Based on Classroom</vt:lpstr>
      <vt:lpstr>Number of Learners that can be accommodated based on Classroom</vt:lpstr>
      <vt:lpstr>Top 10 Elementary Schools with high capacity to accommodate new learners Based on Classroom</vt:lpstr>
      <vt:lpstr>JUNIOR HIGH SCHOOL</vt:lpstr>
      <vt:lpstr>Absorptive Capacity of Public Junior High Schools: Based on Teachers </vt:lpstr>
      <vt:lpstr>Absorptive Capacity of Public Junior High Schools: Based on Teachers </vt:lpstr>
      <vt:lpstr>Number of Schools Based on Teachers</vt:lpstr>
      <vt:lpstr>Percentage of Schools Based on Teachers</vt:lpstr>
      <vt:lpstr>Number of Learners that can be accommodated based on Teachers</vt:lpstr>
      <vt:lpstr>Top 10 Junior High Schools with high capacity to accommodate new learners Based on Teachers</vt:lpstr>
      <vt:lpstr>Absorptive Capacity of Public Junior High Schools: Based on Classroom</vt:lpstr>
      <vt:lpstr>Absorptive Capacity of Public Junior High Schools: Based on Classroom </vt:lpstr>
      <vt:lpstr>Number of Schools Based on Classroom</vt:lpstr>
      <vt:lpstr>Percentage of Schools Based on Classroom</vt:lpstr>
      <vt:lpstr>Number of Learners that can be accommodated based on Classroom</vt:lpstr>
      <vt:lpstr>Top 10 Junior High Schools with high capacity to accommodate new learners Based on Classroom</vt:lpstr>
      <vt:lpstr>SENIOR HIGH SCHOOL</vt:lpstr>
      <vt:lpstr>Absorptive Capacity of Public Senior High Schools: Based on Teachers</vt:lpstr>
      <vt:lpstr>Absorptive Capacity of Public Senior High Schools: Based on Teachers </vt:lpstr>
      <vt:lpstr>Number of Schools Based on Teachers</vt:lpstr>
      <vt:lpstr>Percentage of Schools Based on Teachers</vt:lpstr>
      <vt:lpstr>Number of Learners that can be accommodated based on Teachers</vt:lpstr>
      <vt:lpstr>Top 10 Senior High Schools with high capacity to accommodate new learners Based on Teachers</vt:lpstr>
      <vt:lpstr>Absorptive Capacity of Public Senior High Schools: Based on Classroom</vt:lpstr>
      <vt:lpstr>Absorptive Capacity of Public Senior High Schools: Based on Classroom </vt:lpstr>
      <vt:lpstr>Number of Schools Based on Classroom</vt:lpstr>
      <vt:lpstr>Percentage of Schools Based on Classroom</vt:lpstr>
      <vt:lpstr>Number of Learners that can be accommodated based on Classroom</vt:lpstr>
      <vt:lpstr>Top 10 Senior High Schools with high capacity to accommodate new learners Based on Classroom</vt:lpstr>
      <vt:lpstr>Proposed Enrolment Management</vt:lpstr>
      <vt:lpstr>Proposed Enrolment Management</vt:lpstr>
      <vt:lpstr>Proposed Enrolment Management</vt:lpstr>
      <vt:lpstr>Proposed Enrolment Management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Reynaldo Antonio Laguda</dc:creator>
  <cp:lastModifiedBy>Cartesa M. Perico</cp:lastModifiedBy>
  <cp:revision>2207</cp:revision>
  <cp:lastPrinted>2019-01-16T00:05:12Z</cp:lastPrinted>
  <dcterms:created xsi:type="dcterms:W3CDTF">2013-07-07T06:51:51Z</dcterms:created>
  <dcterms:modified xsi:type="dcterms:W3CDTF">2019-05-27T07:12:41Z</dcterms:modified>
</cp:coreProperties>
</file>